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58" r:id="rId5"/>
    <p:sldId id="259" r:id="rId6"/>
    <p:sldId id="331" r:id="rId7"/>
    <p:sldId id="352" r:id="rId8"/>
    <p:sldId id="306" r:id="rId9"/>
    <p:sldId id="307" r:id="rId10"/>
    <p:sldId id="308" r:id="rId11"/>
    <p:sldId id="353" r:id="rId12"/>
    <p:sldId id="354" r:id="rId13"/>
    <p:sldId id="355" r:id="rId14"/>
    <p:sldId id="310" r:id="rId15"/>
    <p:sldId id="309" r:id="rId16"/>
    <p:sldId id="312" r:id="rId17"/>
    <p:sldId id="313" r:id="rId18"/>
    <p:sldId id="314" r:id="rId19"/>
    <p:sldId id="340" r:id="rId20"/>
    <p:sldId id="311" r:id="rId21"/>
    <p:sldId id="356" r:id="rId22"/>
    <p:sldId id="330" r:id="rId23"/>
    <p:sldId id="315" r:id="rId24"/>
    <p:sldId id="327" r:id="rId25"/>
    <p:sldId id="328" r:id="rId26"/>
    <p:sldId id="357" r:id="rId27"/>
    <p:sldId id="333" r:id="rId28"/>
    <p:sldId id="359" r:id="rId29"/>
    <p:sldId id="332" r:id="rId30"/>
    <p:sldId id="358" r:id="rId31"/>
    <p:sldId id="334" r:id="rId32"/>
    <p:sldId id="360" r:id="rId33"/>
    <p:sldId id="329" r:id="rId34"/>
    <p:sldId id="335" r:id="rId35"/>
    <p:sldId id="346" r:id="rId36"/>
    <p:sldId id="347" r:id="rId37"/>
    <p:sldId id="348" r:id="rId38"/>
    <p:sldId id="349" r:id="rId39"/>
    <p:sldId id="362" r:id="rId40"/>
    <p:sldId id="361" r:id="rId41"/>
    <p:sldId id="350" r:id="rId42"/>
    <p:sldId id="364" r:id="rId43"/>
    <p:sldId id="363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9881" autoAdjust="0"/>
  </p:normalViewPr>
  <p:slideViewPr>
    <p:cSldViewPr snapToGrid="0">
      <p:cViewPr varScale="1">
        <p:scale>
          <a:sx n="103" d="100"/>
          <a:sy n="103" d="100"/>
        </p:scale>
        <p:origin x="-108" y="-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2014-04-02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1254487" y="4032850"/>
            <a:ext cx="8348572" cy="507386"/>
            <a:chOff x="1254487" y="1667100"/>
            <a:chExt cx="8348572" cy="507386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1254487" y="4807939"/>
            <a:ext cx="8348572" cy="507386"/>
            <a:chOff x="1254487" y="1667100"/>
            <a:chExt cx="8348572" cy="507386"/>
          </a:xfrm>
        </p:grpSpPr>
        <p:sp>
          <p:nvSpPr>
            <p:cNvPr id="26" name="직사각형 25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pPr/>
              <a:t>2014-04-02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Samples/input12-2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67818" y="1396018"/>
            <a:ext cx="9144000" cy="1270616"/>
          </a:xfrm>
        </p:spPr>
        <p:txBody>
          <a:bodyPr/>
          <a:lstStyle/>
          <a:p>
            <a:r>
              <a:rPr lang="ko-KR" altLang="en-US" dirty="0" smtClean="0"/>
              <a:t>폼과 관련된 태그들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&lt;label&gt;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5164" y="1342417"/>
            <a:ext cx="10252363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폼 요소에 캡션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텍스트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을 붙이는 태그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라디오 버튼이나 체크 박스에서 캡션 부분을 클릭해도 라디오 버튼과 체크 박스 버튼이 선택된다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사용법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방법</a:t>
            </a:r>
            <a:r>
              <a:rPr lang="en-US" altLang="ko-KR" sz="2000" dirty="0" smtClean="0"/>
              <a:t>1] &lt;label </a:t>
            </a:r>
            <a:r>
              <a:rPr lang="en-US" altLang="ko-KR" sz="2000" dirty="0"/>
              <a:t>[</a:t>
            </a:r>
            <a:r>
              <a:rPr lang="ko-KR" altLang="en-US" sz="2000" dirty="0"/>
              <a:t>속성</a:t>
            </a:r>
            <a:r>
              <a:rPr lang="en-US" altLang="ko-KR" sz="2000" dirty="0"/>
              <a:t>="</a:t>
            </a:r>
            <a:r>
              <a:rPr lang="ko-KR" altLang="en-US" sz="2000" dirty="0"/>
              <a:t>속성 값</a:t>
            </a:r>
            <a:r>
              <a:rPr lang="en-US" altLang="ko-KR" sz="2000" dirty="0"/>
              <a:t>"] &gt; </a:t>
            </a:r>
            <a:r>
              <a:rPr lang="ko-KR" altLang="en-US" sz="2000" dirty="0"/>
              <a:t>캡션 </a:t>
            </a:r>
            <a:r>
              <a:rPr lang="en-US" altLang="ko-KR" sz="2000" dirty="0"/>
              <a:t>&lt;input ...&gt; &lt;/label</a:t>
            </a:r>
            <a:r>
              <a:rPr lang="en-US" altLang="ko-KR" sz="20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예</a:t>
            </a:r>
            <a:r>
              <a:rPr lang="en-US" altLang="ko-KR" sz="2000" dirty="0"/>
              <a:t>) </a:t>
            </a:r>
            <a:r>
              <a:rPr lang="en-US" altLang="ko-KR" dirty="0"/>
              <a:t>&lt;label&gt;</a:t>
            </a:r>
            <a:r>
              <a:rPr lang="ko-KR" altLang="en-US" dirty="0"/>
              <a:t>아이디</a:t>
            </a:r>
            <a:r>
              <a:rPr lang="en-US" altLang="ko-KR" dirty="0"/>
              <a:t>(6</a:t>
            </a:r>
            <a:r>
              <a:rPr lang="ko-KR" altLang="en-US" dirty="0"/>
              <a:t>자 이상</a:t>
            </a:r>
            <a:r>
              <a:rPr lang="en-US" altLang="ko-KR" dirty="0"/>
              <a:t>)&lt;input type="text" id="id"&gt;&lt;/label&gt;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방법</a:t>
            </a:r>
            <a:r>
              <a:rPr lang="en-US" altLang="ko-KR" sz="2000" dirty="0" smtClean="0"/>
              <a:t>2] &lt;label </a:t>
            </a:r>
            <a:r>
              <a:rPr lang="en-US" altLang="ko-KR" sz="2000" dirty="0"/>
              <a:t>[</a:t>
            </a:r>
            <a:r>
              <a:rPr lang="ko-KR" altLang="en-US" sz="2000" dirty="0"/>
              <a:t>속성</a:t>
            </a:r>
            <a:r>
              <a:rPr lang="en-US" altLang="ko-KR" sz="2000" dirty="0"/>
              <a:t>="</a:t>
            </a:r>
            <a:r>
              <a:rPr lang="ko-KR" altLang="en-US" sz="2000" dirty="0"/>
              <a:t>속성 값</a:t>
            </a:r>
            <a:r>
              <a:rPr lang="en-US" altLang="ko-KR" sz="2000" dirty="0"/>
              <a:t>"] </a:t>
            </a:r>
            <a:r>
              <a:rPr lang="en-US" altLang="ko-KR" sz="2000" b="1" dirty="0"/>
              <a:t>for="</a:t>
            </a:r>
            <a:r>
              <a:rPr lang="ko-KR" altLang="en-US" sz="2000" b="1" dirty="0"/>
              <a:t>이름</a:t>
            </a:r>
            <a:r>
              <a:rPr lang="en-US" altLang="ko-KR" sz="2000" b="1" dirty="0"/>
              <a:t>" </a:t>
            </a:r>
            <a:r>
              <a:rPr lang="en-US" altLang="ko-KR" sz="2000" dirty="0"/>
              <a:t>&gt; </a:t>
            </a:r>
            <a:r>
              <a:rPr lang="ko-KR" altLang="en-US" sz="2000" dirty="0"/>
              <a:t>캡션 </a:t>
            </a:r>
            <a:r>
              <a:rPr lang="en-US" altLang="ko-KR" sz="2000" dirty="0"/>
              <a:t>&lt;/label</a:t>
            </a:r>
            <a:r>
              <a:rPr lang="en-US" altLang="ko-KR" sz="2000" dirty="0" smtClean="0"/>
              <a:t>&gt;&lt;</a:t>
            </a:r>
            <a:r>
              <a:rPr lang="en-US" altLang="ko-KR" sz="2000" dirty="0"/>
              <a:t>input ... </a:t>
            </a:r>
            <a:r>
              <a:rPr lang="en-US" altLang="ko-KR" sz="2000" b="1" dirty="0"/>
              <a:t>id="</a:t>
            </a:r>
            <a:r>
              <a:rPr lang="ko-KR" altLang="en-US" sz="2000" b="1" dirty="0"/>
              <a:t>이름</a:t>
            </a:r>
            <a:r>
              <a:rPr lang="en-US" altLang="ko-KR" sz="2000" b="1" dirty="0" smtClean="0"/>
              <a:t>"</a:t>
            </a:r>
            <a:r>
              <a:rPr lang="en-US" altLang="ko-KR" sz="20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예</a:t>
            </a:r>
            <a:r>
              <a:rPr lang="en-US" altLang="ko-KR" sz="2000" dirty="0"/>
              <a:t>) </a:t>
            </a:r>
            <a:r>
              <a:rPr lang="en-US" altLang="ko-KR" dirty="0"/>
              <a:t>&lt;label for="</a:t>
            </a:r>
            <a:r>
              <a:rPr lang="en-US" altLang="ko-KR" dirty="0" err="1"/>
              <a:t>usl_id</a:t>
            </a:r>
            <a:r>
              <a:rPr lang="en-US" altLang="ko-KR" dirty="0"/>
              <a:t>"&gt;</a:t>
            </a:r>
            <a:r>
              <a:rPr lang="ko-KR" altLang="en-US" dirty="0"/>
              <a:t>아이디</a:t>
            </a:r>
            <a:r>
              <a:rPr lang="en-US" altLang="ko-KR" dirty="0"/>
              <a:t>(6</a:t>
            </a:r>
            <a:r>
              <a:rPr lang="ko-KR" altLang="en-US" dirty="0"/>
              <a:t>자 이상</a:t>
            </a:r>
            <a:r>
              <a:rPr lang="en-US" altLang="ko-KR" dirty="0"/>
              <a:t>)&lt;/label&gt;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&lt;</a:t>
            </a:r>
            <a:r>
              <a:rPr lang="en-US" altLang="ko-KR" dirty="0"/>
              <a:t>input type="text" id="</a:t>
            </a:r>
            <a:r>
              <a:rPr lang="en-US" altLang="ko-KR" dirty="0" err="1"/>
              <a:t>usl_id</a:t>
            </a:r>
            <a:r>
              <a:rPr lang="en-US" altLang="ko-KR" dirty="0"/>
              <a:t>"&gt;</a:t>
            </a:r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910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&lt;label</a:t>
            </a:r>
            <a:r>
              <a:rPr lang="en-US" altLang="ko-KR" smtClean="0"/>
              <a:t>&gt; </a:t>
            </a:r>
            <a:r>
              <a:rPr lang="ko-KR" altLang="en-US" smtClean="0"/>
              <a:t>태그와 </a:t>
            </a:r>
            <a:r>
              <a:rPr lang="en-US" altLang="ko-KR" smtClean="0"/>
              <a:t>form </a:t>
            </a:r>
            <a:r>
              <a:rPr lang="ko-KR" altLang="en-US" smtClean="0"/>
              <a:t>요소를 함께 사용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72" y="1217341"/>
            <a:ext cx="7304374" cy="3974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81" y="4346127"/>
            <a:ext cx="2992583" cy="169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59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&lt;label&gt; </a:t>
            </a:r>
            <a:r>
              <a:rPr lang="ko-KR" altLang="en-US" smtClean="0"/>
              <a:t>태그와 </a:t>
            </a:r>
            <a:r>
              <a:rPr lang="en-US" altLang="ko-KR" smtClean="0"/>
              <a:t>form </a:t>
            </a:r>
            <a:r>
              <a:rPr lang="ko-KR" altLang="en-US" smtClean="0"/>
              <a:t>요소를 따로 사용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9" y="1063379"/>
            <a:ext cx="6547572" cy="501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011" y="4267201"/>
            <a:ext cx="3623240" cy="216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4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smtClean="0"/>
              <a:t>라디오 버튼과 체크 박스 버튼에서 사용하는 </a:t>
            </a:r>
            <a:r>
              <a:rPr lang="en-US" altLang="ko-KR" sz="2800" smtClean="0"/>
              <a:t>&lt;</a:t>
            </a:r>
            <a:r>
              <a:rPr lang="en-US" altLang="ko-KR" sz="2800" dirty="0" smtClean="0"/>
              <a:t>label&gt; </a:t>
            </a:r>
            <a:r>
              <a:rPr lang="ko-KR" altLang="en-US" sz="2800" dirty="0" smtClean="0"/>
              <a:t>태그</a:t>
            </a:r>
            <a:endParaRPr lang="ko-KR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27" y="1076572"/>
            <a:ext cx="6182302" cy="527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84" y="4491028"/>
            <a:ext cx="3426258" cy="194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21964" y="2973909"/>
            <a:ext cx="2733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&lt;label&gt; </a:t>
            </a:r>
            <a:r>
              <a:rPr lang="ko-KR" altLang="en-US" smtClean="0"/>
              <a:t>태그를 사용하면 텍스트를 선택해도 라디오 버튼이나 체크 박스 버튼 부분이 선택된다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0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정보를 입력하는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&lt;input&gt;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태그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59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26" y="3276842"/>
            <a:ext cx="6301509" cy="294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5926" y="1337850"/>
            <a:ext cx="9873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사용자가 입력하는 부분은 거의 </a:t>
            </a:r>
            <a:r>
              <a:rPr lang="en-US" altLang="ko-KR" sz="2000" dirty="0"/>
              <a:t>&lt;input&gt; </a:t>
            </a:r>
            <a:r>
              <a:rPr lang="ko-KR" altLang="en-US" sz="2000" dirty="0"/>
              <a:t>태그를 이용해 </a:t>
            </a:r>
            <a:r>
              <a:rPr lang="ko-KR" altLang="en-US" sz="2000" dirty="0" smtClean="0"/>
              <a:t>처리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입력하는 내용의 종류는 </a:t>
            </a:r>
            <a:r>
              <a:rPr lang="en-US" altLang="ko-KR" sz="2000" dirty="0" smtClean="0"/>
              <a:t>&lt;</a:t>
            </a:r>
            <a:r>
              <a:rPr lang="en-US" altLang="ko-KR" sz="2000" dirty="0"/>
              <a:t>input&gt; </a:t>
            </a:r>
            <a:r>
              <a:rPr lang="ko-KR" altLang="en-US" sz="2000" dirty="0"/>
              <a:t>태그의 </a:t>
            </a:r>
            <a:r>
              <a:rPr lang="en-US" altLang="ko-KR" sz="2000" dirty="0"/>
              <a:t>type </a:t>
            </a:r>
            <a:r>
              <a:rPr lang="ko-KR" altLang="en-US" sz="2000" dirty="0"/>
              <a:t>속성을 통해 </a:t>
            </a:r>
            <a:r>
              <a:rPr lang="ko-KR" altLang="en-US" sz="2000" dirty="0" smtClean="0"/>
              <a:t>지정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type </a:t>
            </a:r>
            <a:r>
              <a:rPr lang="ko-KR" altLang="en-US" sz="2000" dirty="0"/>
              <a:t>속성 값에 따라 함께 </a:t>
            </a:r>
            <a:r>
              <a:rPr lang="ko-KR" altLang="en-US" sz="2000" dirty="0" smtClean="0"/>
              <a:t>사용할 </a:t>
            </a:r>
            <a:r>
              <a:rPr lang="ko-KR" altLang="en-US" sz="2000" dirty="0"/>
              <a:t>수 있는 속성들도 </a:t>
            </a:r>
            <a:r>
              <a:rPr lang="ko-KR" altLang="en-US" sz="2000" dirty="0" smtClean="0"/>
              <a:t>달라진다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271490" y="3093193"/>
            <a:ext cx="4886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&lt;input type="</a:t>
            </a:r>
            <a:r>
              <a:rPr lang="ko-KR" altLang="en-US" sz="2000" dirty="0"/>
              <a:t>유형</a:t>
            </a:r>
            <a:r>
              <a:rPr lang="en-US" altLang="ko-KR" sz="2000" dirty="0"/>
              <a:t>" [</a:t>
            </a:r>
            <a:r>
              <a:rPr lang="ko-KR" altLang="en-US" sz="2000" dirty="0"/>
              <a:t>속성</a:t>
            </a:r>
            <a:r>
              <a:rPr lang="en-US" altLang="ko-KR" sz="2000" dirty="0"/>
              <a:t>="</a:t>
            </a:r>
            <a:r>
              <a:rPr lang="ko-KR" altLang="en-US" sz="2000" dirty="0"/>
              <a:t>속성 값</a:t>
            </a:r>
            <a:r>
              <a:rPr lang="en-US" altLang="ko-KR" sz="2000" dirty="0"/>
              <a:t>"] 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958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2" y="4156078"/>
            <a:ext cx="4956607" cy="250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86691" y="1656196"/>
            <a:ext cx="980901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&lt;form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/>
              <a:t>&lt;li&gt;&lt;label&gt;</a:t>
            </a:r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en-US" altLang="ko-KR" b="1" dirty="0"/>
              <a:t>&lt;input type="text"&gt;</a:t>
            </a:r>
            <a:r>
              <a:rPr lang="en-US" altLang="ko-KR" dirty="0"/>
              <a:t>&lt;label&gt;&lt;/li&gt;   </a:t>
            </a:r>
            <a:endParaRPr lang="en-US" altLang="ko-KR" dirty="0" smtClean="0"/>
          </a:p>
          <a:p>
            <a:r>
              <a:rPr lang="en-US" altLang="ko-KR" dirty="0" smtClean="0"/>
              <a:t>      </a:t>
            </a:r>
            <a:r>
              <a:rPr lang="en-US" altLang="ko-KR" dirty="0"/>
              <a:t>&lt;li&gt;&lt;label&gt;</a:t>
            </a:r>
            <a:r>
              <a:rPr lang="ko-KR" altLang="en-US" dirty="0"/>
              <a:t>메일 주소 </a:t>
            </a:r>
            <a:r>
              <a:rPr lang="en-US" altLang="ko-KR" dirty="0"/>
              <a:t>: </a:t>
            </a:r>
            <a:r>
              <a:rPr lang="en-US" altLang="ko-KR" b="1" dirty="0"/>
              <a:t>&lt;input type="text"&gt;</a:t>
            </a:r>
            <a:r>
              <a:rPr lang="en-US" altLang="ko-KR" dirty="0"/>
              <a:t>&lt;/label</a:t>
            </a:r>
            <a:r>
              <a:rPr lang="en-US" altLang="ko-KR" dirty="0" smtClean="0"/>
              <a:t>&gt;&lt;/</a:t>
            </a:r>
            <a:r>
              <a:rPr lang="en-US" altLang="ko-KR" dirty="0"/>
              <a:t>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/>
              <a:t>&lt;li&gt;</a:t>
            </a:r>
            <a:r>
              <a:rPr lang="ko-KR" altLang="en-US" dirty="0"/>
              <a:t>소식지 수신 </a:t>
            </a:r>
            <a:endParaRPr lang="en-US" altLang="ko-KR" dirty="0"/>
          </a:p>
          <a:p>
            <a:r>
              <a:rPr lang="en-US" altLang="ko-KR" dirty="0" smtClean="0"/>
              <a:t>          </a:t>
            </a:r>
            <a:r>
              <a:rPr lang="en-US" altLang="ko-KR" dirty="0"/>
              <a:t>&lt;label&gt;&lt;</a:t>
            </a:r>
            <a:r>
              <a:rPr lang="en-US" altLang="ko-KR" b="1" dirty="0"/>
              <a:t>input type="radio" </a:t>
            </a:r>
            <a:r>
              <a:rPr lang="en-US" altLang="ko-KR" dirty="0"/>
              <a:t>value="yes" name="letter</a:t>
            </a:r>
            <a:r>
              <a:rPr lang="en-US" altLang="ko-KR" dirty="0" smtClean="0"/>
              <a:t>"&gt;</a:t>
            </a:r>
            <a:r>
              <a:rPr lang="ko-KR" altLang="en-US" dirty="0" smtClean="0"/>
              <a:t>수신</a:t>
            </a:r>
            <a:r>
              <a:rPr lang="en-US" altLang="ko-KR" dirty="0"/>
              <a:t>&lt;/label&gt;       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&lt;</a:t>
            </a:r>
            <a:r>
              <a:rPr lang="en-US" altLang="ko-KR" dirty="0"/>
              <a:t>label&gt;&lt;</a:t>
            </a:r>
            <a:r>
              <a:rPr lang="en-US" altLang="ko-KR" b="1" dirty="0"/>
              <a:t>input type="radio" </a:t>
            </a:r>
            <a:r>
              <a:rPr lang="en-US" altLang="ko-KR" dirty="0"/>
              <a:t>value="no" name="letter</a:t>
            </a:r>
            <a:r>
              <a:rPr lang="en-US" altLang="ko-KR" dirty="0" smtClean="0"/>
              <a:t>"&gt;</a:t>
            </a:r>
            <a:r>
              <a:rPr lang="ko-KR" altLang="en-US" dirty="0" smtClean="0"/>
              <a:t>수신 </a:t>
            </a:r>
            <a:r>
              <a:rPr lang="ko-KR" altLang="en-US" dirty="0" err="1"/>
              <a:t>안함</a:t>
            </a:r>
            <a:r>
              <a:rPr lang="en-US" altLang="ko-KR" dirty="0"/>
              <a:t>&lt;/label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&lt;/</a:t>
            </a:r>
            <a:r>
              <a:rPr lang="en-US" altLang="ko-KR" dirty="0"/>
              <a:t>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/>
              <a:t>&lt;li&gt; &lt;</a:t>
            </a:r>
            <a:r>
              <a:rPr lang="en-US" altLang="ko-KR" b="1" dirty="0"/>
              <a:t>input type="submit" </a:t>
            </a:r>
            <a:r>
              <a:rPr lang="en-US" altLang="ko-KR" dirty="0"/>
              <a:t>value="</a:t>
            </a:r>
            <a:r>
              <a:rPr lang="ko-KR" altLang="en-US" dirty="0"/>
              <a:t>가입하기</a:t>
            </a:r>
            <a:r>
              <a:rPr lang="en-US" altLang="ko-KR" dirty="0"/>
              <a:t>"&gt;&lt;/li&gt; 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en-US" altLang="ko-KR" dirty="0"/>
              <a:t>&lt;/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endParaRPr lang="en-US" altLang="ko-KR" dirty="0" smtClean="0"/>
          </a:p>
          <a:p>
            <a:r>
              <a:rPr lang="en-US" altLang="ko-KR" dirty="0" smtClean="0"/>
              <a:t>&lt;/</a:t>
            </a:r>
            <a:r>
              <a:rPr lang="en-US" altLang="ko-KR" dirty="0"/>
              <a:t>form&gt;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4" y="1008496"/>
            <a:ext cx="4572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88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11324" y="1202674"/>
            <a:ext cx="6998566" cy="4890766"/>
            <a:chOff x="1074015" y="1297997"/>
            <a:chExt cx="6518276" cy="435564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870" y="1297997"/>
              <a:ext cx="6363421" cy="2085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5491"/>
            <a:stretch/>
          </p:blipFill>
          <p:spPr bwMode="auto">
            <a:xfrm>
              <a:off x="1074015" y="3297381"/>
              <a:ext cx="6518276" cy="2356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313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792286" y="1149815"/>
            <a:ext cx="6825239" cy="4622912"/>
            <a:chOff x="1921597" y="1306834"/>
            <a:chExt cx="6418840" cy="419803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940"/>
            <a:stretch/>
          </p:blipFill>
          <p:spPr bwMode="auto">
            <a:xfrm>
              <a:off x="1977016" y="1306834"/>
              <a:ext cx="6363421" cy="355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8"/>
            <a:stretch/>
          </p:blipFill>
          <p:spPr bwMode="auto">
            <a:xfrm>
              <a:off x="1921597" y="1662545"/>
              <a:ext cx="6418840" cy="3842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527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035" y="1318022"/>
            <a:ext cx="1057563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type</a:t>
            </a:r>
            <a:r>
              <a:rPr lang="en-US" altLang="ko-KR" sz="2000" b="1" dirty="0" smtClean="0"/>
              <a:t>=“hidden” </a:t>
            </a:r>
            <a:r>
              <a:rPr lang="en-US" altLang="ko-KR" sz="2000" b="1" dirty="0"/>
              <a:t>- </a:t>
            </a:r>
            <a:r>
              <a:rPr lang="ko-KR" altLang="en-US" sz="2000" b="1" dirty="0" err="1" smtClean="0"/>
              <a:t>히</a:t>
            </a:r>
            <a:r>
              <a:rPr lang="ko-KR" altLang="en-US" sz="2000" b="1" dirty="0" err="1"/>
              <a:t>든</a:t>
            </a:r>
            <a:r>
              <a:rPr lang="ko-KR" altLang="en-US" sz="2000" b="1" dirty="0" smtClean="0"/>
              <a:t> 필드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화면 상의 폼에는 보이지 않지만</a:t>
            </a:r>
            <a:r>
              <a:rPr lang="en-US" altLang="ko-KR" dirty="0"/>
              <a:t>, </a:t>
            </a:r>
            <a:r>
              <a:rPr lang="ko-KR" altLang="en-US" dirty="0"/>
              <a:t>사용자가 입력을 마치고 폼을 서버로 전송할 때 </a:t>
            </a:r>
            <a:r>
              <a:rPr lang="ko-KR" altLang="en-US" dirty="0" smtClean="0"/>
              <a:t>함께 </a:t>
            </a:r>
            <a:r>
              <a:rPr lang="ko-KR" altLang="en-US" dirty="0"/>
              <a:t>전송되는 요소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name </a:t>
            </a:r>
            <a:r>
              <a:rPr lang="ko-KR" altLang="en-US" dirty="0"/>
              <a:t>속성을 이용해 </a:t>
            </a:r>
            <a:r>
              <a:rPr lang="ko-KR" altLang="en-US" dirty="0" err="1"/>
              <a:t>히든</a:t>
            </a:r>
            <a:r>
              <a:rPr lang="en-US" altLang="ko-KR" dirty="0"/>
              <a:t>(hidden) </a:t>
            </a:r>
            <a:r>
              <a:rPr lang="ko-KR" altLang="en-US" dirty="0"/>
              <a:t>필드의 이름을 지정하고</a:t>
            </a:r>
            <a:r>
              <a:rPr lang="en-US" altLang="ko-KR" dirty="0"/>
              <a:t>, </a:t>
            </a:r>
            <a:r>
              <a:rPr lang="ko-KR" altLang="en-US" dirty="0"/>
              <a:t>그에 대한 값은 </a:t>
            </a:r>
            <a:r>
              <a:rPr lang="en-US" altLang="ko-KR" dirty="0"/>
              <a:t>value </a:t>
            </a:r>
            <a:r>
              <a:rPr lang="ko-KR" altLang="en-US" dirty="0"/>
              <a:t>속성을 이용해 서버로 넘겨준다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회원 </a:t>
            </a:r>
            <a:r>
              <a:rPr lang="ko-KR" altLang="en-US" dirty="0"/>
              <a:t>가입 폼에서 가입 날짜나 가입 경로 등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사용자가 </a:t>
            </a:r>
            <a:r>
              <a:rPr lang="ko-KR" altLang="en-US" dirty="0"/>
              <a:t>입력한 메일 주소를 체크했는지 관리자만 알고 싶을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70C0"/>
                </a:solidFill>
              </a:rPr>
              <a:t>&lt;input </a:t>
            </a:r>
            <a:r>
              <a:rPr lang="en-US" altLang="ko-KR" sz="2000" dirty="0">
                <a:solidFill>
                  <a:srgbClr val="0070C0"/>
                </a:solidFill>
              </a:rPr>
              <a:t>type="hidden" name=“</a:t>
            </a:r>
            <a:r>
              <a:rPr lang="en-US" altLang="ko-KR" sz="2000" dirty="0" err="1">
                <a:solidFill>
                  <a:srgbClr val="0070C0"/>
                </a:solidFill>
              </a:rPr>
              <a:t>emailchk</a:t>
            </a:r>
            <a:r>
              <a:rPr lang="en-US" altLang="ko-KR" sz="2000" dirty="0">
                <a:solidFill>
                  <a:srgbClr val="0070C0"/>
                </a:solidFill>
              </a:rPr>
              <a:t>“ value=“N“&gt;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29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05-1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3" y="1735494"/>
            <a:ext cx="306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폼 만들기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789853" y="2528158"/>
            <a:ext cx="493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정보를 입력하는 </a:t>
            </a:r>
            <a:r>
              <a:rPr lang="en-US" altLang="ko-KR" sz="2000" dirty="0" smtClean="0"/>
              <a:t>&lt;input&gt; </a:t>
            </a:r>
            <a:r>
              <a:rPr lang="ko-KR" altLang="en-US" sz="2000" dirty="0" smtClean="0"/>
              <a:t>태그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789853" y="3320822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&lt;input&gt; </a:t>
            </a:r>
            <a:r>
              <a:rPr lang="ko-KR" altLang="en-US" sz="2000" dirty="0" smtClean="0"/>
              <a:t>태그의 다양한 속성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399592" y="254571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05-2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19278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05-3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9592" y="4122842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05-4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9592" y="4870987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05-5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9853" y="4092064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여러 데이터를 나열해서 보여주기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89853" y="4870987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기타 다양한 폼 요소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47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035" y="1318022"/>
            <a:ext cx="1057563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type=“text” - </a:t>
            </a:r>
            <a:r>
              <a:rPr lang="ko-KR" altLang="en-US" sz="2000" b="1" dirty="0"/>
              <a:t>텍스트 </a:t>
            </a:r>
            <a:r>
              <a:rPr lang="ko-KR" altLang="en-US" sz="2000" b="1" dirty="0" smtClean="0"/>
              <a:t>필드</a:t>
            </a:r>
            <a:endParaRPr lang="en-US" altLang="ko-KR" sz="2000" b="1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한 </a:t>
            </a:r>
            <a:r>
              <a:rPr lang="ko-KR" altLang="en-US" dirty="0"/>
              <a:t>줄짜리 일반 텍스트를 입력하는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폼에서 </a:t>
            </a:r>
            <a:r>
              <a:rPr lang="ko-KR" altLang="en-US" dirty="0"/>
              <a:t>가장 많이 사용하는 </a:t>
            </a:r>
            <a:r>
              <a:rPr lang="ko-KR" altLang="en-US" dirty="0" smtClean="0"/>
              <a:t>요소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아이디나 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주소 </a:t>
            </a:r>
            <a:r>
              <a:rPr lang="ko-KR" altLang="en-US" sz="1400" dirty="0" smtClean="0"/>
              <a:t>등</a:t>
            </a:r>
            <a:r>
              <a:rPr lang="en-US" altLang="ko-KR" sz="1400" dirty="0" smtClean="0"/>
              <a:t>)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type</a:t>
            </a:r>
            <a:r>
              <a:rPr lang="en-US" altLang="ko-KR" b="1" dirty="0"/>
              <a:t>=“password” - </a:t>
            </a:r>
            <a:r>
              <a:rPr lang="ko-KR" altLang="en-US" b="1" dirty="0"/>
              <a:t>비밀번호 </a:t>
            </a:r>
            <a:r>
              <a:rPr lang="ko-KR" altLang="en-US" b="1" dirty="0" smtClean="0"/>
              <a:t>입력</a:t>
            </a:r>
            <a:endParaRPr lang="en-US" altLang="ko-KR" b="1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사용자가 </a:t>
            </a:r>
            <a:r>
              <a:rPr lang="ko-KR" altLang="en-US" dirty="0"/>
              <a:t>입력하는 내용이 화면에 표시되지 않고 ‘ * ’나 ‘●’</a:t>
            </a:r>
            <a:r>
              <a:rPr lang="ko-KR" altLang="en-US" dirty="0" err="1"/>
              <a:t>로</a:t>
            </a:r>
            <a:r>
              <a:rPr lang="ko-KR" altLang="en-US" dirty="0"/>
              <a:t> </a:t>
            </a:r>
            <a:r>
              <a:rPr lang="ko-KR" altLang="en-US" dirty="0" smtClean="0"/>
              <a:t>표시된다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사용하는 속성들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① </a:t>
            </a:r>
            <a:r>
              <a:rPr lang="en-US" altLang="ko-KR" dirty="0"/>
              <a:t>name: </a:t>
            </a:r>
            <a:r>
              <a:rPr lang="ko-KR" altLang="en-US" dirty="0"/>
              <a:t>텍스트 필드를 구별할 수 있도록 붙이는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.  ② </a:t>
            </a:r>
            <a:r>
              <a:rPr lang="en-US" altLang="ko-KR" dirty="0"/>
              <a:t>size: </a:t>
            </a:r>
            <a:r>
              <a:rPr lang="ko-KR" altLang="en-US" dirty="0"/>
              <a:t>텍스트 필드의 </a:t>
            </a:r>
            <a:r>
              <a:rPr lang="ko-KR" altLang="en-US" dirty="0" smtClean="0"/>
              <a:t>길이</a:t>
            </a:r>
            <a:r>
              <a:rPr lang="en-US" altLang="ko-KR" dirty="0" smtClean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③ </a:t>
            </a:r>
            <a:r>
              <a:rPr lang="en-US" altLang="ko-KR" dirty="0"/>
              <a:t>value: </a:t>
            </a:r>
            <a:r>
              <a:rPr lang="ko-KR" altLang="en-US" dirty="0" smtClean="0"/>
              <a:t>화면에 </a:t>
            </a:r>
            <a:r>
              <a:rPr lang="ko-KR" altLang="en-US" dirty="0"/>
              <a:t>표시될 때 텍스트 필드 부분에 표시될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. (type=“password”</a:t>
            </a:r>
            <a:r>
              <a:rPr lang="ko-KR" altLang="en-US" dirty="0" smtClean="0"/>
              <a:t>일 경우 사용 </a:t>
            </a:r>
            <a:r>
              <a:rPr lang="ko-KR" altLang="en-US" dirty="0" err="1" smtClean="0"/>
              <a:t>안함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④ </a:t>
            </a:r>
            <a:r>
              <a:rPr lang="en-US" altLang="ko-KR" dirty="0" err="1"/>
              <a:t>maxlength</a:t>
            </a:r>
            <a:r>
              <a:rPr lang="en-US" altLang="ko-KR" dirty="0"/>
              <a:t>: </a:t>
            </a:r>
            <a:r>
              <a:rPr lang="ko-KR" altLang="en-US" dirty="0" smtClean="0"/>
              <a:t>입력할 </a:t>
            </a:r>
            <a:r>
              <a:rPr lang="ko-KR" altLang="en-US" dirty="0"/>
              <a:t>수 있는 최대 문자 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965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17" y="1233065"/>
            <a:ext cx="7373173" cy="360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5053050"/>
            <a:ext cx="3537095" cy="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700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194306"/>
            <a:ext cx="11095184" cy="643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type=“search” – </a:t>
            </a:r>
            <a:r>
              <a:rPr lang="ko-KR" altLang="en-US" sz="2000" dirty="0" smtClean="0"/>
              <a:t> 검색 상자 </a:t>
            </a:r>
            <a:endParaRPr lang="en-US" altLang="ko-KR" sz="2000" dirty="0" smtClean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15"/>
          <a:stretch>
            <a:fillRect/>
          </a:stretch>
        </p:blipFill>
        <p:spPr bwMode="auto">
          <a:xfrm>
            <a:off x="1145887" y="2343149"/>
            <a:ext cx="4074583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42"/>
          <a:stretch>
            <a:fillRect/>
          </a:stretch>
        </p:blipFill>
        <p:spPr bwMode="auto">
          <a:xfrm>
            <a:off x="5753869" y="2343149"/>
            <a:ext cx="4512733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7"/>
          <a:stretch>
            <a:fillRect/>
          </a:stretch>
        </p:blipFill>
        <p:spPr bwMode="auto">
          <a:xfrm>
            <a:off x="1126837" y="3854449"/>
            <a:ext cx="4093633" cy="147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3"/>
          <a:stretch>
            <a:fillRect/>
          </a:stretch>
        </p:blipFill>
        <p:spPr bwMode="auto">
          <a:xfrm>
            <a:off x="5753869" y="3783010"/>
            <a:ext cx="451273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3407834" y="3246726"/>
            <a:ext cx="115358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FF0000"/>
                </a:solidFill>
              </a:rPr>
              <a:t>IE 9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4467" y="3246726"/>
            <a:ext cx="115146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FF0000"/>
                </a:solidFill>
                <a:latin typeface="+mn-ea"/>
                <a:ea typeface="+mn-ea"/>
              </a:rPr>
              <a:t>크롬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4467" y="5000914"/>
            <a:ext cx="115146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FF0000"/>
                </a:solidFill>
                <a:latin typeface="+mn-ea"/>
                <a:ea typeface="+mn-ea"/>
              </a:rPr>
              <a:t>사파리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7350" y="5000914"/>
            <a:ext cx="172931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FF0000"/>
                </a:solidFill>
                <a:latin typeface="+mn-ea"/>
                <a:ea typeface="+mn-ea"/>
              </a:rPr>
              <a:t>파이어폭스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67" y="1194306"/>
            <a:ext cx="46958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02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036" y="1318022"/>
            <a:ext cx="1011381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HTML5</a:t>
            </a:r>
            <a:r>
              <a:rPr lang="ko-KR" altLang="en-US" dirty="0" smtClean="0"/>
              <a:t>에서 기존의 텍스트 필드를 세분화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텍스트 필드를 사용했던 내용을 여러 필드로 세분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모든 브라우저에서 지원하는 것은 아님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/>
              <a:buChar char="à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type=“search” - </a:t>
            </a:r>
            <a:r>
              <a:rPr lang="ko-KR" altLang="en-US" dirty="0"/>
              <a:t>검색 상자 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type=“email” – </a:t>
            </a:r>
            <a:r>
              <a:rPr lang="ko-KR" altLang="en-US" dirty="0" smtClean="0"/>
              <a:t>메일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주소 입력 필드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type=“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” – </a:t>
            </a:r>
            <a:r>
              <a:rPr lang="ko-KR" altLang="en-US" dirty="0" smtClean="0"/>
              <a:t>사이트 주소 입력 필드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type=“</a:t>
            </a:r>
            <a:r>
              <a:rPr lang="en-US" altLang="ko-KR" dirty="0" err="1" smtClean="0"/>
              <a:t>tel</a:t>
            </a:r>
            <a:r>
              <a:rPr lang="en-US" altLang="ko-KR" dirty="0" smtClean="0"/>
              <a:t>” – </a:t>
            </a:r>
            <a:r>
              <a:rPr lang="ko-KR" altLang="en-US" dirty="0" smtClean="0"/>
              <a:t>전화번호 입력 필드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type=“number”, type=“range” – </a:t>
            </a:r>
            <a:r>
              <a:rPr lang="ko-KR" altLang="en-US" dirty="0" smtClean="0"/>
              <a:t>수 입력 필드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type=“color” – </a:t>
            </a:r>
            <a:r>
              <a:rPr lang="ko-KR" altLang="en-US" dirty="0" smtClean="0"/>
              <a:t>색상 입력 필드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31358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064996"/>
            <a:ext cx="5303983" cy="56406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type="email” - </a:t>
            </a:r>
            <a:r>
              <a:rPr lang="ko-KR" altLang="en-US" sz="2000" dirty="0" smtClean="0"/>
              <a:t>메일 주소 입력 필드 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 smtClean="0"/>
              <a:t>사용자가 입력한 내용이 메일 주소인지 자동 체크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 err="1" smtClean="0"/>
              <a:t>모바일에서</a:t>
            </a:r>
            <a:r>
              <a:rPr lang="ko-KR" altLang="en-US" sz="1800" dirty="0" smtClean="0"/>
              <a:t> 메일 주소 입력이 쉬워짐</a:t>
            </a:r>
          </a:p>
          <a:p>
            <a:endParaRPr lang="ko-KR" altLang="en-US" sz="2000" dirty="0"/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>
            <a:off x="6164407" y="1055761"/>
            <a:ext cx="5487266" cy="56498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</a:t>
            </a:r>
            <a:r>
              <a:rPr lang="en-US" altLang="ko-KR" sz="2000" b="1" dirty="0" err="1" smtClean="0"/>
              <a:t>url</a:t>
            </a:r>
            <a:r>
              <a:rPr lang="en-US" altLang="ko-KR" sz="2000" b="1" dirty="0" smtClean="0"/>
              <a:t>” </a:t>
            </a:r>
            <a:r>
              <a:rPr lang="en-US" altLang="ko-KR" sz="2000" dirty="0" smtClean="0"/>
              <a:t>- URL </a:t>
            </a:r>
            <a:r>
              <a:rPr lang="ko-KR" altLang="en-US" sz="2000" dirty="0" smtClean="0"/>
              <a:t>입력 필드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 smtClean="0">
                <a:latin typeface="+mn-ea"/>
              </a:rPr>
              <a:t>사용자가 입력한 내용이 사이트 주소인지 자동 체크</a:t>
            </a:r>
            <a:endParaRPr lang="en-US" altLang="ko-KR" sz="1800" dirty="0" smtClean="0">
              <a:latin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latin typeface="+mn-ea"/>
              </a:rPr>
              <a:t>모바일에서</a:t>
            </a:r>
            <a:r>
              <a:rPr lang="ko-KR" altLang="en-US" sz="1800" dirty="0" smtClean="0">
                <a:latin typeface="+mn-ea"/>
              </a:rPr>
              <a:t> 사이트 주소 </a:t>
            </a:r>
            <a:r>
              <a:rPr lang="ko-KR" altLang="en-US" sz="1800" smtClean="0">
                <a:latin typeface="+mn-ea"/>
              </a:rPr>
              <a:t>입력이 </a:t>
            </a:r>
            <a:r>
              <a:rPr lang="ko-KR" altLang="en-US" sz="1800" smtClean="0">
                <a:latin typeface="+mn-ea"/>
              </a:rPr>
              <a:t>쉬워짐</a:t>
            </a:r>
            <a:endParaRPr lang="en-US" altLang="ko-KR" sz="1800" dirty="0" smtClean="0">
              <a:latin typeface="+mn-ea"/>
            </a:endParaRPr>
          </a:p>
        </p:txBody>
      </p:sp>
      <p:pic>
        <p:nvPicPr>
          <p:cNvPr id="9" name="_x128944592" descr="5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02" y="3654138"/>
            <a:ext cx="1795701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구름 모양 설명선 9"/>
          <p:cNvSpPr/>
          <p:nvPr/>
        </p:nvSpPr>
        <p:spPr>
          <a:xfrm>
            <a:off x="3001818" y="4312015"/>
            <a:ext cx="2743200" cy="1439862"/>
          </a:xfrm>
          <a:prstGeom prst="cloudCallout">
            <a:avLst>
              <a:gd name="adj1" fmla="val -46830"/>
              <a:gd name="adj2" fmla="val 8192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&lt;Space&gt;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키 축소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@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와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가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표시됨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_x128945632" descr="5-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461" y="3643820"/>
            <a:ext cx="1736725" cy="269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구름 모양 설명선 11"/>
          <p:cNvSpPr/>
          <p:nvPr/>
        </p:nvSpPr>
        <p:spPr>
          <a:xfrm>
            <a:off x="6164407" y="3828547"/>
            <a:ext cx="3130550" cy="1439862"/>
          </a:xfrm>
          <a:prstGeom prst="cloudCallout">
            <a:avLst>
              <a:gd name="adj1" fmla="val 64837"/>
              <a:gd name="adj2" fmla="val 7614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&lt;Space&gt;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키 없어짐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와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가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표시됨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도메인 쉽게 선택 가능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0" y="2792919"/>
            <a:ext cx="4689477" cy="36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263" y="2792919"/>
            <a:ext cx="4704773" cy="3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662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064997"/>
            <a:ext cx="11095184" cy="1493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type=“number” – </a:t>
            </a:r>
            <a:r>
              <a:rPr lang="ko-KR" altLang="en-US" sz="2000" dirty="0" smtClean="0"/>
              <a:t>스핀 박스로 숫자 입력 </a:t>
            </a:r>
            <a:endParaRPr lang="en-US" altLang="ko-KR" sz="2000" dirty="0" smtClean="0"/>
          </a:p>
          <a:p>
            <a:pPr marL="0" indent="0">
              <a:buNone/>
              <a:defRPr/>
            </a:pPr>
            <a:r>
              <a:rPr lang="en-US" altLang="ko-KR" sz="1900" dirty="0" smtClean="0">
                <a:solidFill>
                  <a:srgbClr val="0070C0"/>
                </a:solidFill>
                <a:latin typeface="+mn-ea"/>
              </a:rPr>
              <a:t>&lt;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label&gt;</a:t>
            </a:r>
            <a:r>
              <a:rPr lang="ko-KR" altLang="en-US" sz="1900" dirty="0">
                <a:solidFill>
                  <a:srgbClr val="0070C0"/>
                </a:solidFill>
                <a:latin typeface="+mn-ea"/>
              </a:rPr>
              <a:t>주문개수 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: </a:t>
            </a:r>
            <a:r>
              <a:rPr lang="en-US" altLang="ko-KR" sz="1900" dirty="0" smtClean="0">
                <a:solidFill>
                  <a:srgbClr val="0070C0"/>
                </a:solidFill>
                <a:latin typeface="+mn-ea"/>
              </a:rPr>
              <a:t/>
            </a:r>
            <a:br>
              <a:rPr lang="en-US" altLang="ko-KR" sz="1900" dirty="0" smtClean="0">
                <a:solidFill>
                  <a:srgbClr val="0070C0"/>
                </a:solidFill>
                <a:latin typeface="+mn-ea"/>
              </a:rPr>
            </a:br>
            <a:r>
              <a:rPr lang="en-US" altLang="ko-KR" sz="1900" dirty="0" smtClean="0">
                <a:solidFill>
                  <a:srgbClr val="0070C0"/>
                </a:solidFill>
                <a:latin typeface="+mn-ea"/>
              </a:rPr>
              <a:t>   &lt;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input type="number" min="1" max="5" value="1"&gt; </a:t>
            </a:r>
            <a:r>
              <a:rPr lang="ko-KR" altLang="en-US" sz="1900" dirty="0">
                <a:solidFill>
                  <a:srgbClr val="0070C0"/>
                </a:solidFill>
                <a:latin typeface="+mn-ea"/>
              </a:rPr>
              <a:t>박스 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(1</a:t>
            </a:r>
            <a:r>
              <a:rPr lang="ko-KR" altLang="en-US" sz="1900" dirty="0">
                <a:solidFill>
                  <a:srgbClr val="0070C0"/>
                </a:solidFill>
                <a:latin typeface="+mn-ea"/>
              </a:rPr>
              <a:t>인당 최대 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5</a:t>
            </a:r>
            <a:r>
              <a:rPr lang="ko-KR" altLang="en-US" sz="1900" dirty="0">
                <a:solidFill>
                  <a:srgbClr val="0070C0"/>
                </a:solidFill>
                <a:latin typeface="+mn-ea"/>
              </a:rPr>
              <a:t>박스</a:t>
            </a:r>
            <a:r>
              <a:rPr lang="en-US" altLang="ko-KR" sz="1900" dirty="0" smtClean="0">
                <a:solidFill>
                  <a:srgbClr val="0070C0"/>
                </a:solidFill>
                <a:latin typeface="+mn-ea"/>
              </a:rPr>
              <a:t>)</a:t>
            </a:r>
            <a:br>
              <a:rPr lang="en-US" altLang="ko-KR" sz="1900" dirty="0" smtClean="0">
                <a:solidFill>
                  <a:srgbClr val="0070C0"/>
                </a:solidFill>
                <a:latin typeface="+mn-ea"/>
              </a:rPr>
            </a:br>
            <a:r>
              <a:rPr lang="en-US" altLang="ko-KR" sz="1900" dirty="0" smtClean="0">
                <a:solidFill>
                  <a:srgbClr val="0070C0"/>
                </a:solidFill>
                <a:latin typeface="+mn-ea"/>
              </a:rPr>
              <a:t>&lt;/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label&gt;</a:t>
            </a:r>
            <a:endParaRPr lang="ko-KR" altLang="en-US" sz="1900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>
            <a:off x="710334" y="2715491"/>
            <a:ext cx="10844358" cy="16320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type=“range”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슬라이드 막대로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숫자 입력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&lt;label&gt;</a:t>
            </a:r>
            <a:r>
              <a:rPr lang="ko-KR" altLang="en-US" sz="1800" dirty="0">
                <a:solidFill>
                  <a:srgbClr val="0070C0"/>
                </a:solidFill>
              </a:rPr>
              <a:t>익은 정도</a:t>
            </a:r>
            <a:r>
              <a:rPr lang="en-US" altLang="ko-KR" sz="1800" dirty="0">
                <a:solidFill>
                  <a:srgbClr val="0070C0"/>
                </a:solidFill>
              </a:rPr>
              <a:t>(3</a:t>
            </a:r>
            <a:r>
              <a:rPr lang="ko-KR" altLang="en-US" sz="1800" dirty="0">
                <a:solidFill>
                  <a:srgbClr val="0070C0"/>
                </a:solidFill>
              </a:rPr>
              <a:t>단계</a:t>
            </a:r>
            <a:r>
              <a:rPr lang="en-US" altLang="ko-KR" sz="1800" dirty="0">
                <a:solidFill>
                  <a:srgbClr val="0070C0"/>
                </a:solidFill>
              </a:rPr>
              <a:t>) : &lt;input type="range" min ="1" max="3" value="3"&gt;&lt;/</a:t>
            </a:r>
            <a:r>
              <a:rPr lang="en-US" altLang="ko-KR" sz="1800" dirty="0" smtClean="0">
                <a:solidFill>
                  <a:srgbClr val="0070C0"/>
                </a:solidFill>
              </a:rPr>
              <a:t>label&gt;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2780" y="4091708"/>
            <a:ext cx="9310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사용할 수 있는 속성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① </a:t>
            </a:r>
            <a:r>
              <a:rPr lang="en-US" altLang="ko-KR" dirty="0"/>
              <a:t>min: </a:t>
            </a:r>
            <a:r>
              <a:rPr lang="ko-KR" altLang="en-US" dirty="0"/>
              <a:t>필드에 입력할 수 있는 </a:t>
            </a:r>
            <a:r>
              <a:rPr lang="ko-KR" altLang="en-US" dirty="0" smtClean="0"/>
              <a:t>최솟값</a:t>
            </a:r>
            <a:r>
              <a:rPr lang="en-US" altLang="ko-KR" dirty="0" smtClean="0"/>
              <a:t>. type</a:t>
            </a:r>
            <a:r>
              <a:rPr lang="en-US" altLang="ko-KR" dirty="0"/>
              <a:t>=“range”</a:t>
            </a:r>
            <a:r>
              <a:rPr lang="ko-KR" altLang="en-US" dirty="0"/>
              <a:t>일 때 기본 최솟값은 </a:t>
            </a:r>
            <a:r>
              <a:rPr lang="en-US" altLang="ko-KR" dirty="0" smtClean="0"/>
              <a:t>0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② </a:t>
            </a:r>
            <a:r>
              <a:rPr lang="en-US" altLang="ko-KR" dirty="0"/>
              <a:t>max: </a:t>
            </a:r>
            <a:r>
              <a:rPr lang="ko-KR" altLang="en-US" dirty="0"/>
              <a:t>필드에 입력할 수 있는 </a:t>
            </a:r>
            <a:r>
              <a:rPr lang="ko-KR" altLang="en-US" dirty="0" smtClean="0"/>
              <a:t>최댓값</a:t>
            </a:r>
            <a:r>
              <a:rPr lang="en-US" altLang="ko-KR" dirty="0" smtClean="0"/>
              <a:t>. </a:t>
            </a:r>
            <a:r>
              <a:rPr lang="en-US" altLang="ko-KR" dirty="0"/>
              <a:t>type=“range”</a:t>
            </a:r>
            <a:r>
              <a:rPr lang="ko-KR" altLang="en-US" dirty="0"/>
              <a:t>일 때 기본 최댓값은 </a:t>
            </a:r>
            <a:r>
              <a:rPr lang="en-US" altLang="ko-KR" dirty="0" smtClean="0"/>
              <a:t>100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③ step: </a:t>
            </a:r>
            <a:r>
              <a:rPr lang="ko-KR" altLang="en-US" dirty="0" smtClean="0"/>
              <a:t>숫자의 간격</a:t>
            </a:r>
            <a:r>
              <a:rPr lang="en-US" altLang="ko-KR" dirty="0" smtClean="0"/>
              <a:t>. </a:t>
            </a:r>
            <a:r>
              <a:rPr lang="ko-KR" altLang="en-US" dirty="0"/>
              <a:t>기본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생략 가능</a:t>
            </a:r>
            <a:r>
              <a:rPr lang="en-US" altLang="ko-KR" dirty="0" smtClean="0"/>
              <a:t>     ④ </a:t>
            </a:r>
            <a:r>
              <a:rPr lang="en-US" altLang="ko-KR" dirty="0"/>
              <a:t>value: </a:t>
            </a:r>
            <a:r>
              <a:rPr lang="ko-KR" altLang="en-US" dirty="0"/>
              <a:t>필드에 표시할 </a:t>
            </a:r>
            <a:r>
              <a:rPr lang="ko-KR" altLang="en-US" dirty="0" err="1" smtClean="0"/>
              <a:t>초깃값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39" y="1194955"/>
            <a:ext cx="3905250" cy="53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093" y="2776827"/>
            <a:ext cx="3314700" cy="40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093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801" y="1016000"/>
            <a:ext cx="5573928" cy="542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776" y="1016000"/>
            <a:ext cx="45243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607" y="1444625"/>
            <a:ext cx="2333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76" y="3729182"/>
            <a:ext cx="47529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9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17415" y="1366486"/>
            <a:ext cx="10568711" cy="489649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type=“radio” – </a:t>
            </a:r>
            <a:r>
              <a:rPr lang="ko-KR" altLang="en-US" sz="2000" dirty="0" smtClean="0"/>
              <a:t>라디오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버튼 삽입 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/>
              <a:t>- </a:t>
            </a:r>
            <a:r>
              <a:rPr lang="ko-KR" altLang="en-US" sz="1800" dirty="0" smtClean="0"/>
              <a:t>여러 </a:t>
            </a:r>
            <a:r>
              <a:rPr lang="ko-KR" altLang="en-US" sz="1800" dirty="0"/>
              <a:t>개의 항목 중에서 한 가지만 </a:t>
            </a:r>
            <a:r>
              <a:rPr lang="ko-KR" altLang="en-US" sz="1800" dirty="0" smtClean="0"/>
              <a:t>선택</a:t>
            </a:r>
            <a:endParaRPr lang="en-US" altLang="ko-KR" sz="18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선택된 항목이 있을 경우 다른 항목을 선택하면 기존에 선택한 항목은 취소된다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5" y="2824008"/>
            <a:ext cx="8299739" cy="343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7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>
            <a:off x="1080655" y="1357745"/>
            <a:ext cx="10501746" cy="490451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type=“checkbox”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체크박스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삽입</a:t>
            </a:r>
            <a:endParaRPr lang="en-US" altLang="ko-KR" sz="19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900" dirty="0" smtClean="0"/>
              <a:t>- </a:t>
            </a:r>
            <a:r>
              <a:rPr lang="ko-KR" altLang="en-US" sz="1900" dirty="0" smtClean="0"/>
              <a:t>여러 </a:t>
            </a:r>
            <a:r>
              <a:rPr lang="ko-KR" altLang="en-US" sz="1900" dirty="0"/>
              <a:t>항목 중에서 원하는 항목을 선택하는 것</a:t>
            </a:r>
            <a:endParaRPr lang="en-US" altLang="ko-KR" sz="19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900" dirty="0" smtClean="0"/>
              <a:t>- </a:t>
            </a:r>
            <a:r>
              <a:rPr lang="ko-KR" altLang="en-US" sz="1900" dirty="0" smtClean="0"/>
              <a:t> </a:t>
            </a:r>
            <a:r>
              <a:rPr lang="en-US" altLang="ko-KR" sz="1900" dirty="0"/>
              <a:t>2</a:t>
            </a:r>
            <a:r>
              <a:rPr lang="ko-KR" altLang="en-US" sz="1900" dirty="0"/>
              <a:t>개 이상도 선택할 </a:t>
            </a:r>
            <a:r>
              <a:rPr lang="ko-KR" altLang="en-US" sz="1900"/>
              <a:t>수 </a:t>
            </a:r>
            <a:r>
              <a:rPr lang="ko-KR" altLang="en-US" sz="1900" smtClean="0"/>
              <a:t>있다</a:t>
            </a:r>
          </a:p>
          <a:p>
            <a:endParaRPr lang="en-US" altLang="ko-KR" smtClean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43" y="3007302"/>
            <a:ext cx="78295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43" y="4870450"/>
            <a:ext cx="40290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18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2780" y="1450109"/>
            <a:ext cx="10310094" cy="252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000" b="1" dirty="0" smtClean="0"/>
              <a:t>type=“radio”, type=“checkbox”</a:t>
            </a:r>
            <a:r>
              <a:rPr lang="ko-KR" altLang="en-US" sz="2000" b="1" dirty="0" smtClean="0"/>
              <a:t>에서 사용할 수 있는 속성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</a:pPr>
            <a:endParaRPr lang="en-US" altLang="ko-KR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name</a:t>
            </a:r>
            <a:r>
              <a:rPr lang="en-US" altLang="ko-KR" sz="2000" dirty="0"/>
              <a:t>: </a:t>
            </a:r>
            <a:r>
              <a:rPr lang="ko-KR" altLang="en-US" sz="2000" dirty="0"/>
              <a:t>라디오 버튼을 구분하기 위한 이름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value: </a:t>
            </a:r>
            <a:r>
              <a:rPr lang="ko-KR" altLang="en-US" sz="2000" dirty="0"/>
              <a:t>서버로 넘길 값</a:t>
            </a:r>
            <a:r>
              <a:rPr lang="en-US" altLang="ko-KR" sz="2000" dirty="0"/>
              <a:t>. </a:t>
            </a:r>
            <a:r>
              <a:rPr lang="ko-KR" altLang="en-US" sz="2000" dirty="0"/>
              <a:t>영문이거나 숫자</a:t>
            </a:r>
            <a:r>
              <a:rPr lang="en-US" altLang="ko-KR" sz="2000" dirty="0"/>
              <a:t>. </a:t>
            </a:r>
            <a:r>
              <a:rPr lang="ko-KR" altLang="en-US" sz="2000" dirty="0"/>
              <a:t>필수 속성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checked: </a:t>
            </a:r>
            <a:r>
              <a:rPr lang="ko-KR" altLang="en-US" sz="2000" dirty="0"/>
              <a:t>처음부터 선택된 상태로 화면에 표시하고 싶을 때</a:t>
            </a:r>
            <a:r>
              <a:rPr lang="en-US" altLang="ko-KR" sz="2000" dirty="0"/>
              <a:t> </a:t>
            </a:r>
            <a:endParaRPr lang="ko-KR" altLang="en-US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0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폼 만들기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9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2780" y="1450109"/>
            <a:ext cx="10310094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000" b="1" dirty="0" smtClean="0"/>
              <a:t>type=“radio”, type=“checkbox”</a:t>
            </a:r>
            <a:r>
              <a:rPr lang="ko-KR" altLang="en-US" sz="2000" b="1" dirty="0" smtClean="0"/>
              <a:t>에서 사용할 수 있는 속성</a:t>
            </a:r>
            <a:endParaRPr lang="en-US" altLang="ko-KR" sz="2000" b="1" dirty="0" smtClean="0"/>
          </a:p>
          <a:p>
            <a:pPr marL="342900" indent="-342900"/>
            <a:endParaRPr lang="en-US" altLang="ko-KR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name</a:t>
            </a:r>
            <a:r>
              <a:rPr lang="en-US" altLang="ko-KR" sz="1600" dirty="0"/>
              <a:t>: </a:t>
            </a:r>
            <a:r>
              <a:rPr lang="ko-KR" altLang="en-US" sz="1600" dirty="0"/>
              <a:t>라디오 버튼을 구분하기 위한 이름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value: </a:t>
            </a:r>
            <a:r>
              <a:rPr lang="ko-KR" altLang="en-US" sz="1600" dirty="0"/>
              <a:t>서버로 넘길 값</a:t>
            </a:r>
            <a:r>
              <a:rPr lang="en-US" altLang="ko-KR" sz="1600" dirty="0"/>
              <a:t>. </a:t>
            </a:r>
            <a:r>
              <a:rPr lang="ko-KR" altLang="en-US" sz="1600" dirty="0"/>
              <a:t>영문이거나 숫자</a:t>
            </a:r>
            <a:r>
              <a:rPr lang="en-US" altLang="ko-KR" sz="1600" dirty="0"/>
              <a:t>. </a:t>
            </a:r>
            <a:r>
              <a:rPr lang="ko-KR" altLang="en-US" sz="1600" dirty="0"/>
              <a:t>필수 속성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checked: </a:t>
            </a:r>
            <a:r>
              <a:rPr lang="ko-KR" altLang="en-US" sz="1600" dirty="0"/>
              <a:t>처음부터 선택된 상태로 화면에 표시하고 싶을 때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09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99105"/>
            <a:ext cx="11095184" cy="32114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type=“color” – </a:t>
            </a:r>
            <a:r>
              <a:rPr lang="ko-KR" altLang="en-US" sz="2000" dirty="0" smtClean="0"/>
              <a:t>색상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필드 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/>
              <a:t>① </a:t>
            </a:r>
            <a:r>
              <a:rPr lang="en-US" altLang="ko-KR" sz="1800" dirty="0"/>
              <a:t>list: </a:t>
            </a:r>
            <a:r>
              <a:rPr lang="ko-KR" altLang="en-US" sz="1800" dirty="0"/>
              <a:t>선택할 수 있는 색상 목록을 따로 정의했을 경우 그 </a:t>
            </a:r>
            <a:r>
              <a:rPr lang="en-US" altLang="ko-KR" sz="1800" dirty="0" err="1"/>
              <a:t>datalist</a:t>
            </a:r>
            <a:r>
              <a:rPr lang="ko-KR" altLang="en-US" sz="1800" dirty="0"/>
              <a:t>의 </a:t>
            </a:r>
            <a:r>
              <a:rPr lang="en-US" altLang="ko-KR" sz="1800" dirty="0"/>
              <a:t>id</a:t>
            </a:r>
            <a:r>
              <a:rPr lang="ko-KR" altLang="en-US" sz="1800" dirty="0"/>
              <a:t>를 지정합니다</a:t>
            </a:r>
            <a:r>
              <a:rPr lang="en-US" altLang="ko-KR" sz="18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/>
              <a:t>② </a:t>
            </a:r>
            <a:r>
              <a:rPr lang="en-US" altLang="ko-KR" sz="1800" dirty="0"/>
              <a:t>value: </a:t>
            </a:r>
            <a:r>
              <a:rPr lang="ko-KR" altLang="en-US" sz="1800" dirty="0"/>
              <a:t>색상 </a:t>
            </a:r>
            <a:r>
              <a:rPr lang="ko-KR" altLang="en-US" sz="1800" dirty="0" smtClean="0"/>
              <a:t>값 지정</a:t>
            </a:r>
            <a:r>
              <a:rPr lang="en-US" altLang="ko-KR" sz="1800" dirty="0" smtClean="0"/>
              <a:t>. 16</a:t>
            </a:r>
            <a:r>
              <a:rPr lang="ko-KR" altLang="en-US" sz="1800" dirty="0"/>
              <a:t>진수로 </a:t>
            </a:r>
            <a:r>
              <a:rPr lang="ko-KR" altLang="en-US" sz="1800" dirty="0" smtClean="0"/>
              <a:t>표시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</a:t>
            </a: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&lt;label&gt;</a:t>
            </a:r>
            <a:r>
              <a:rPr lang="ko-KR" altLang="en-US" sz="1900" dirty="0">
                <a:solidFill>
                  <a:srgbClr val="0070C0"/>
                </a:solidFill>
                <a:latin typeface="+mn-ea"/>
              </a:rPr>
              <a:t>원하는 색상 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: &lt;input type="color" value=""&gt;&lt;/label&gt;</a:t>
            </a:r>
            <a:endParaRPr lang="ko-KR" alt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72" y="4538230"/>
            <a:ext cx="3657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430982" y="5075597"/>
            <a:ext cx="51631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일부 브라우저에서만 제대로 지원하고</a:t>
            </a:r>
            <a:r>
              <a:rPr lang="en-US" altLang="ko-KR" sz="1600" dirty="0"/>
              <a:t>, </a:t>
            </a:r>
            <a:r>
              <a:rPr lang="ko-KR" altLang="en-US" sz="1600" dirty="0"/>
              <a:t>다른 브라우저 화면에서는 기본적인 텍스트 필드로 표시된다</a:t>
            </a:r>
          </a:p>
        </p:txBody>
      </p:sp>
    </p:spTree>
    <p:extLst>
      <p:ext uri="{BB962C8B-B14F-4D97-AF65-F5344CB8AC3E}">
        <p14:creationId xmlns:p14="http://schemas.microsoft.com/office/powerpoint/2010/main" val="7700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1" y="4178667"/>
            <a:ext cx="3843626" cy="239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1113992"/>
            <a:ext cx="60674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75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2036" y="1318022"/>
            <a:ext cx="1011381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날짜를 입력하는 다양한 필드들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673399"/>
              </p:ext>
            </p:extLst>
          </p:nvPr>
        </p:nvGraphicFramePr>
        <p:xfrm>
          <a:off x="822036" y="1947575"/>
          <a:ext cx="10945285" cy="3941851"/>
        </p:xfrm>
        <a:graphic>
          <a:graphicData uri="http://schemas.openxmlformats.org/drawingml/2006/table">
            <a:tbl>
              <a:tblPr firstRow="1" bandRow="1"/>
              <a:tblGrid>
                <a:gridCol w="1681019"/>
                <a:gridCol w="3001818"/>
                <a:gridCol w="6262448"/>
              </a:tblGrid>
              <a:tr h="527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유형</a:t>
                      </a:r>
                      <a:endParaRPr lang="ko-KR" altLang="en-US" sz="1600" b="1" dirty="0"/>
                    </a:p>
                  </a:txBody>
                  <a:tcPr marL="121921" marR="121921" marT="45711" marB="457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소스</a:t>
                      </a:r>
                      <a:endParaRPr lang="ko-KR" altLang="en-US" sz="1600" b="1" dirty="0"/>
                    </a:p>
                  </a:txBody>
                  <a:tcPr marL="121921" marR="121921" marT="45711" marB="457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marL="121921" marR="121921" marT="45711" marB="457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9086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날짜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smtClean="0"/>
                        <a:t>&lt;input type=“date”&gt;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smtClean="0"/>
                        <a:t>연도와</a:t>
                      </a:r>
                      <a:r>
                        <a:rPr lang="en-US" altLang="ko-KR" sz="1600" smtClean="0"/>
                        <a:t> </a:t>
                      </a:r>
                      <a:r>
                        <a:rPr lang="ko-KR" altLang="en-US" sz="1600" smtClean="0"/>
                        <a:t>월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날짜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</a:tr>
              <a:tr h="5610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월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smtClean="0"/>
                        <a:t>&lt;input</a:t>
                      </a:r>
                      <a:r>
                        <a:rPr lang="en-US" altLang="ko-KR" sz="1600" baseline="0" smtClean="0"/>
                        <a:t> type=“month”&gt;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smtClean="0"/>
                        <a:t>연도와 월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</a:tr>
              <a:tr h="5610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주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&lt;input</a:t>
                      </a:r>
                      <a:r>
                        <a:rPr lang="en-US" altLang="ko-KR" sz="1600" baseline="0" dirty="0" smtClean="0"/>
                        <a:t> type=“week”&gt;</a:t>
                      </a:r>
                      <a:endParaRPr lang="ko-KR" altLang="en-US" sz="1600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smtClean="0"/>
                        <a:t>연도와 주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</a:tr>
              <a:tr h="5610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시간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smtClean="0"/>
                        <a:t>&lt;input type=“time”&gt;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시간</a:t>
                      </a:r>
                      <a:endParaRPr lang="ko-KR" altLang="en-US" sz="1600" dirty="0"/>
                    </a:p>
                  </a:txBody>
                  <a:tcPr marL="121921" marR="121921" marT="45711" marB="45711" anchor="ctr"/>
                </a:tc>
              </a:tr>
              <a:tr h="5610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날짜와 시간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smtClean="0"/>
                        <a:t>&lt;input type=“datetime”&gt;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날짜 선택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시간 표시</a:t>
                      </a:r>
                      <a:r>
                        <a:rPr lang="en-US" altLang="ko-KR" sz="1600" dirty="0" smtClean="0"/>
                        <a:t>(UTC)</a:t>
                      </a:r>
                      <a:endParaRPr lang="ko-KR" altLang="en-US" sz="1600" dirty="0"/>
                    </a:p>
                  </a:txBody>
                  <a:tcPr marL="121921" marR="121921" marT="45711" marB="45711" anchor="ctr"/>
                </a:tc>
              </a:tr>
              <a:tr h="5790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날짜와 시간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로컬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smtClean="0"/>
                        <a:t>&lt;input type=“datetime-local&gt;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날짜 선택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시간 표시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로컬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 marL="121921" marR="121921" marT="45711" marB="45711" anchor="ctr"/>
                </a:tc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85" y="2546492"/>
            <a:ext cx="25908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85" y="3187408"/>
            <a:ext cx="23495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85" y="3710560"/>
            <a:ext cx="25273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85" y="4273691"/>
            <a:ext cx="22606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113" y="4849954"/>
            <a:ext cx="35814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113" y="5426216"/>
            <a:ext cx="32004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9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2036" y="1318022"/>
            <a:ext cx="10113818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</a:rPr>
              <a:t>&lt;</a:t>
            </a:r>
            <a:r>
              <a:rPr lang="en-US" altLang="ko-KR" sz="1600" dirty="0">
                <a:solidFill>
                  <a:srgbClr val="0070C0"/>
                </a:solidFill>
              </a:rPr>
              <a:t>legend&gt;</a:t>
            </a:r>
            <a:r>
              <a:rPr lang="ko-KR" altLang="en-US" sz="1600" dirty="0">
                <a:solidFill>
                  <a:srgbClr val="0070C0"/>
                </a:solidFill>
              </a:rPr>
              <a:t>강의 시간을 선택하세요</a:t>
            </a:r>
            <a:r>
              <a:rPr lang="en-US" altLang="ko-KR" sz="1600" dirty="0">
                <a:solidFill>
                  <a:srgbClr val="0070C0"/>
                </a:solidFill>
              </a:rPr>
              <a:t>&lt;/legend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</a:rPr>
              <a:t>      </a:t>
            </a:r>
            <a:r>
              <a:rPr lang="en-US" altLang="ko-KR" sz="1600" dirty="0">
                <a:solidFill>
                  <a:srgbClr val="0070C0"/>
                </a:solidFill>
              </a:rPr>
              <a:t>&lt;</a:t>
            </a:r>
            <a:r>
              <a:rPr lang="en-US" altLang="ko-KR" sz="1600" dirty="0" err="1">
                <a:solidFill>
                  <a:srgbClr val="0070C0"/>
                </a:solidFill>
              </a:rPr>
              <a:t>ul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</a:rPr>
              <a:t>          </a:t>
            </a:r>
            <a:r>
              <a:rPr lang="en-US" altLang="ko-KR" sz="1600" dirty="0">
                <a:solidFill>
                  <a:srgbClr val="0070C0"/>
                </a:solidFill>
              </a:rPr>
              <a:t>&lt;li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      &lt;</a:t>
            </a:r>
            <a:r>
              <a:rPr lang="en-US" altLang="ko-KR" sz="1600" dirty="0">
                <a:solidFill>
                  <a:srgbClr val="0070C0"/>
                </a:solidFill>
              </a:rPr>
              <a:t>label class="</a:t>
            </a:r>
            <a:r>
              <a:rPr lang="en-US" altLang="ko-KR" sz="1600" dirty="0" err="1">
                <a:solidFill>
                  <a:srgbClr val="0070C0"/>
                </a:solidFill>
              </a:rPr>
              <a:t>reg</a:t>
            </a:r>
            <a:r>
              <a:rPr lang="en-US" altLang="ko-KR" sz="1600" dirty="0">
                <a:solidFill>
                  <a:srgbClr val="0070C0"/>
                </a:solidFill>
              </a:rPr>
              <a:t>" for="</a:t>
            </a:r>
            <a:r>
              <a:rPr lang="en-US" altLang="ko-KR" sz="1600" dirty="0" err="1">
                <a:solidFill>
                  <a:srgbClr val="0070C0"/>
                </a:solidFill>
              </a:rPr>
              <a:t>startw</a:t>
            </a:r>
            <a:r>
              <a:rPr lang="en-US" altLang="ko-KR" sz="1600" dirty="0">
                <a:solidFill>
                  <a:srgbClr val="0070C0"/>
                </a:solidFill>
              </a:rPr>
              <a:t>"&gt;</a:t>
            </a:r>
            <a:r>
              <a:rPr lang="ko-KR" altLang="en-US" sz="1600" dirty="0">
                <a:solidFill>
                  <a:srgbClr val="0070C0"/>
                </a:solidFill>
              </a:rPr>
              <a:t>개강 주</a:t>
            </a:r>
            <a:r>
              <a:rPr lang="en-US" altLang="ko-KR" sz="1600" dirty="0">
                <a:solidFill>
                  <a:srgbClr val="0070C0"/>
                </a:solidFill>
              </a:rPr>
              <a:t>&lt;/label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</a:rPr>
              <a:t>                &lt;</a:t>
            </a:r>
            <a:r>
              <a:rPr lang="en-US" altLang="ko-KR" sz="1600" dirty="0">
                <a:solidFill>
                  <a:srgbClr val="0070C0"/>
                </a:solidFill>
              </a:rPr>
              <a:t>input type="week" id="</a:t>
            </a:r>
            <a:r>
              <a:rPr lang="en-US" altLang="ko-KR" sz="1600" dirty="0" err="1">
                <a:solidFill>
                  <a:srgbClr val="0070C0"/>
                </a:solidFill>
              </a:rPr>
              <a:t>startw</a:t>
            </a:r>
            <a:r>
              <a:rPr lang="en-US" altLang="ko-KR" sz="1600" dirty="0" smtClean="0">
                <a:solidFill>
                  <a:srgbClr val="0070C0"/>
                </a:solidFill>
              </a:rPr>
              <a:t>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</a:t>
            </a:r>
            <a:r>
              <a:rPr lang="en-US" altLang="ko-KR" sz="1600" dirty="0">
                <a:solidFill>
                  <a:srgbClr val="0070C0"/>
                </a:solidFill>
              </a:rPr>
              <a:t>&lt;/li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</a:t>
            </a:r>
            <a:r>
              <a:rPr lang="en-US" altLang="ko-KR" sz="1600" dirty="0">
                <a:solidFill>
                  <a:srgbClr val="0070C0"/>
                </a:solidFill>
              </a:rPr>
              <a:t>&lt;li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      </a:t>
            </a:r>
            <a:r>
              <a:rPr lang="en-US" altLang="ko-KR" sz="1600" dirty="0">
                <a:solidFill>
                  <a:srgbClr val="0070C0"/>
                </a:solidFill>
              </a:rPr>
              <a:t>&lt;label class="</a:t>
            </a:r>
            <a:r>
              <a:rPr lang="en-US" altLang="ko-KR" sz="1600" dirty="0" err="1">
                <a:solidFill>
                  <a:srgbClr val="0070C0"/>
                </a:solidFill>
              </a:rPr>
              <a:t>reg</a:t>
            </a:r>
            <a:r>
              <a:rPr lang="en-US" altLang="ko-KR" sz="1600" dirty="0">
                <a:solidFill>
                  <a:srgbClr val="0070C0"/>
                </a:solidFill>
              </a:rPr>
              <a:t>" for="</a:t>
            </a:r>
            <a:r>
              <a:rPr lang="en-US" altLang="ko-KR" sz="1600" dirty="0" err="1">
                <a:solidFill>
                  <a:srgbClr val="0070C0"/>
                </a:solidFill>
              </a:rPr>
              <a:t>startt</a:t>
            </a:r>
            <a:r>
              <a:rPr lang="en-US" altLang="ko-KR" sz="1600" dirty="0">
                <a:solidFill>
                  <a:srgbClr val="0070C0"/>
                </a:solidFill>
              </a:rPr>
              <a:t>"&gt;</a:t>
            </a:r>
            <a:r>
              <a:rPr lang="ko-KR" altLang="en-US" sz="1600" dirty="0">
                <a:solidFill>
                  <a:srgbClr val="0070C0"/>
                </a:solidFill>
              </a:rPr>
              <a:t>강의 시간</a:t>
            </a:r>
            <a:r>
              <a:rPr lang="en-US" altLang="ko-KR" sz="1600" dirty="0">
                <a:solidFill>
                  <a:srgbClr val="0070C0"/>
                </a:solidFill>
              </a:rPr>
              <a:t>&lt;/label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      </a:t>
            </a:r>
            <a:r>
              <a:rPr lang="en-US" altLang="ko-KR" sz="1600" dirty="0">
                <a:solidFill>
                  <a:srgbClr val="0070C0"/>
                </a:solidFill>
              </a:rPr>
              <a:t>&lt;input type="time" id="</a:t>
            </a:r>
            <a:r>
              <a:rPr lang="en-US" altLang="ko-KR" sz="1600" dirty="0" err="1">
                <a:solidFill>
                  <a:srgbClr val="0070C0"/>
                </a:solidFill>
              </a:rPr>
              <a:t>startt</a:t>
            </a:r>
            <a:r>
              <a:rPr lang="en-US" altLang="ko-KR" sz="1600" dirty="0" smtClean="0">
                <a:solidFill>
                  <a:srgbClr val="0070C0"/>
                </a:solidFill>
              </a:rPr>
              <a:t>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</a:t>
            </a:r>
            <a:r>
              <a:rPr lang="en-US" altLang="ko-KR" sz="1600" dirty="0">
                <a:solidFill>
                  <a:srgbClr val="0070C0"/>
                </a:solidFill>
              </a:rPr>
              <a:t>&lt;/li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&lt;/</a:t>
            </a:r>
            <a:r>
              <a:rPr lang="en-US" altLang="ko-KR" sz="1600" dirty="0" err="1" smtClean="0">
                <a:solidFill>
                  <a:srgbClr val="0070C0"/>
                </a:solidFill>
              </a:rPr>
              <a:t>ul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85" y="1161330"/>
            <a:ext cx="2659395" cy="232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84" y="3616758"/>
            <a:ext cx="2659395" cy="279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131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330380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 smtClean="0"/>
              <a:t>type=“file” – </a:t>
            </a:r>
            <a:r>
              <a:rPr lang="ko-KR" altLang="en-US" sz="2400" dirty="0" smtClean="0"/>
              <a:t>파일 첨부 </a:t>
            </a:r>
            <a:endParaRPr lang="en-US" altLang="ko-KR" sz="2400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 dirty="0" smtClean="0"/>
          </a:p>
          <a:p>
            <a:r>
              <a:rPr lang="ko-KR" altLang="en-US" sz="2100" dirty="0"/>
              <a:t>폼에 파일을 첨부하려고 할 때 사용</a:t>
            </a:r>
            <a:r>
              <a:rPr lang="en-US" altLang="ko-KR" sz="2100" dirty="0"/>
              <a:t>.</a:t>
            </a:r>
          </a:p>
          <a:p>
            <a:r>
              <a:rPr lang="ko-KR" altLang="en-US" sz="2100" dirty="0"/>
              <a:t>웹 브라우저 화면에 </a:t>
            </a:r>
            <a:r>
              <a:rPr lang="en-US" altLang="ko-KR" sz="2100" dirty="0"/>
              <a:t>&lt;</a:t>
            </a:r>
            <a:r>
              <a:rPr lang="ko-KR" altLang="en-US" sz="2100" dirty="0"/>
              <a:t>파일 선택</a:t>
            </a:r>
            <a:r>
              <a:rPr lang="en-US" altLang="ko-KR" sz="2100" dirty="0"/>
              <a:t>&gt;</a:t>
            </a:r>
            <a:r>
              <a:rPr lang="ko-KR" altLang="en-US" sz="2100" dirty="0"/>
              <a:t>이나 </a:t>
            </a:r>
            <a:r>
              <a:rPr lang="en-US" altLang="ko-KR" sz="2100" dirty="0"/>
              <a:t>&lt;</a:t>
            </a:r>
            <a:r>
              <a:rPr lang="ko-KR" altLang="en-US" sz="2100" dirty="0"/>
              <a:t>찾아보기</a:t>
            </a:r>
            <a:r>
              <a:rPr lang="en-US" altLang="ko-KR" sz="2100" dirty="0"/>
              <a:t>&gt;, &lt;</a:t>
            </a:r>
            <a:r>
              <a:rPr lang="ko-KR" altLang="en-US" sz="2100" dirty="0"/>
              <a:t>선택</a:t>
            </a:r>
            <a:r>
              <a:rPr lang="en-US" altLang="ko-KR" sz="2100" dirty="0"/>
              <a:t>&gt; </a:t>
            </a:r>
            <a:r>
              <a:rPr lang="ko-KR" altLang="en-US" sz="2100" dirty="0"/>
              <a:t>등으로 표시됨</a:t>
            </a:r>
            <a:endParaRPr lang="en-US" altLang="ko-KR" sz="21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2100" dirty="0">
                <a:solidFill>
                  <a:srgbClr val="0070C0"/>
                </a:solidFill>
              </a:rPr>
              <a:t>&lt;li&gt;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rgbClr val="0070C0"/>
                </a:solidFill>
              </a:rPr>
              <a:t> </a:t>
            </a:r>
            <a:r>
              <a:rPr lang="en-US" altLang="ko-KR" sz="2100" dirty="0" smtClean="0">
                <a:solidFill>
                  <a:srgbClr val="0070C0"/>
                </a:solidFill>
              </a:rPr>
              <a:t>   &lt;</a:t>
            </a:r>
            <a:r>
              <a:rPr lang="en-US" altLang="ko-KR" sz="2100" dirty="0">
                <a:solidFill>
                  <a:srgbClr val="0070C0"/>
                </a:solidFill>
              </a:rPr>
              <a:t>label for="</a:t>
            </a:r>
            <a:r>
              <a:rPr lang="en-US" altLang="ko-KR" sz="2100" dirty="0" err="1">
                <a:solidFill>
                  <a:srgbClr val="0070C0"/>
                </a:solidFill>
              </a:rPr>
              <a:t>pf</a:t>
            </a:r>
            <a:r>
              <a:rPr lang="en-US" altLang="ko-KR" sz="2100" dirty="0">
                <a:solidFill>
                  <a:srgbClr val="0070C0"/>
                </a:solidFill>
              </a:rPr>
              <a:t>"&gt;</a:t>
            </a:r>
            <a:r>
              <a:rPr lang="ko-KR" altLang="en-US" sz="2100" dirty="0">
                <a:solidFill>
                  <a:srgbClr val="0070C0"/>
                </a:solidFill>
              </a:rPr>
              <a:t>사진</a:t>
            </a:r>
            <a:r>
              <a:rPr lang="en-US" altLang="ko-KR" sz="2100" dirty="0">
                <a:solidFill>
                  <a:srgbClr val="0070C0"/>
                </a:solidFill>
              </a:rPr>
              <a:t>&lt;/label&gt;</a:t>
            </a:r>
          </a:p>
          <a:p>
            <a:pPr marL="0" indent="0">
              <a:buNone/>
            </a:pPr>
            <a:r>
              <a:rPr lang="en-US" altLang="ko-KR" sz="2100" dirty="0" smtClean="0">
                <a:solidFill>
                  <a:srgbClr val="0070C0"/>
                </a:solidFill>
              </a:rPr>
              <a:t>    &lt;</a:t>
            </a:r>
            <a:r>
              <a:rPr lang="en-US" altLang="ko-KR" sz="2100" dirty="0">
                <a:solidFill>
                  <a:srgbClr val="0070C0"/>
                </a:solidFill>
              </a:rPr>
              <a:t>input type="file" name="</a:t>
            </a:r>
            <a:r>
              <a:rPr lang="en-US" altLang="ko-KR" sz="2100" dirty="0" err="1">
                <a:solidFill>
                  <a:srgbClr val="0070C0"/>
                </a:solidFill>
              </a:rPr>
              <a:t>pf</a:t>
            </a:r>
            <a:r>
              <a:rPr lang="en-US" altLang="ko-KR" sz="2100" dirty="0">
                <a:solidFill>
                  <a:srgbClr val="0070C0"/>
                </a:solidFill>
              </a:rPr>
              <a:t>" id="</a:t>
            </a:r>
            <a:r>
              <a:rPr lang="en-US" altLang="ko-KR" sz="2100" dirty="0" err="1">
                <a:solidFill>
                  <a:srgbClr val="0070C0"/>
                </a:solidFill>
              </a:rPr>
              <a:t>pf</a:t>
            </a:r>
            <a:r>
              <a:rPr lang="en-US" altLang="ko-KR" sz="2100" dirty="0">
                <a:solidFill>
                  <a:srgbClr val="0070C0"/>
                </a:solidFill>
              </a:rPr>
              <a:t>"&gt;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rgbClr val="0070C0"/>
                </a:solidFill>
              </a:rPr>
              <a:t>&lt;/li&gt;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27870"/>
          <a:stretch/>
        </p:blipFill>
        <p:spPr>
          <a:xfrm>
            <a:off x="5314682" y="3073298"/>
            <a:ext cx="2655965" cy="1129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915" y="3126180"/>
            <a:ext cx="2535549" cy="10435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42618" y="4169750"/>
            <a:ext cx="23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크롬 브라우저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28915" y="4141664"/>
            <a:ext cx="23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오페라 브라우저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388" y="4604697"/>
            <a:ext cx="2617527" cy="11722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21365" y="6033416"/>
            <a:ext cx="23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70C0"/>
                </a:solidFill>
              </a:rPr>
              <a:t>파이어폭스</a:t>
            </a:r>
            <a:r>
              <a:rPr lang="ko-KR" altLang="en-US" dirty="0" smtClean="0">
                <a:solidFill>
                  <a:srgbClr val="0070C0"/>
                </a:solidFill>
              </a:rPr>
              <a:t> 브라우저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049" y="4723748"/>
            <a:ext cx="2530027" cy="9341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96635" y="6016502"/>
            <a:ext cx="23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solidFill>
                  <a:srgbClr val="0070C0"/>
                </a:solidFill>
              </a:rPr>
              <a:t>IE10</a:t>
            </a:r>
            <a:r>
              <a:rPr lang="ko-KR" altLang="en-US" smtClean="0">
                <a:solidFill>
                  <a:srgbClr val="0070C0"/>
                </a:solidFill>
              </a:rPr>
              <a:t> 브라우저</a:t>
            </a:r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35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type=“submit” – </a:t>
            </a:r>
            <a:r>
              <a:rPr lang="ko-KR" altLang="en-US" sz="2000" dirty="0" smtClean="0"/>
              <a:t>전송 버튼 </a:t>
            </a:r>
            <a:endParaRPr lang="en-US" altLang="ko-KR" sz="2000" dirty="0" smtClean="0"/>
          </a:p>
          <a:p>
            <a:r>
              <a:rPr lang="ko-KR" altLang="en-US" sz="1800" dirty="0" smtClean="0"/>
              <a:t>사용자가 </a:t>
            </a:r>
            <a:r>
              <a:rPr lang="ko-KR" altLang="en-US" sz="1800" dirty="0"/>
              <a:t>폼에 입력한 정보를 서버로 전송하는 </a:t>
            </a:r>
            <a:r>
              <a:rPr lang="en-US" altLang="ko-KR" sz="1800" dirty="0"/>
              <a:t>submit </a:t>
            </a:r>
            <a:r>
              <a:rPr lang="ko-KR" altLang="en-US" sz="1800" dirty="0"/>
              <a:t>버튼</a:t>
            </a:r>
            <a:endParaRPr lang="en-US" altLang="ko-KR" sz="1800" dirty="0"/>
          </a:p>
          <a:p>
            <a:r>
              <a:rPr lang="en-US" altLang="ko-KR" sz="1800" dirty="0"/>
              <a:t>&lt;form&gt; </a:t>
            </a:r>
            <a:r>
              <a:rPr lang="ko-KR" altLang="en-US" sz="1800" dirty="0"/>
              <a:t>태그의 </a:t>
            </a:r>
            <a:r>
              <a:rPr lang="en-US" altLang="ko-KR" sz="1800" dirty="0"/>
              <a:t>action </a:t>
            </a:r>
            <a:r>
              <a:rPr lang="ko-KR" altLang="en-US" sz="1800" dirty="0"/>
              <a:t>속성에 프로그램을 설정했다면 그 프로그램 실행</a:t>
            </a:r>
            <a:r>
              <a:rPr lang="en-US" altLang="ko-KR" sz="1800" dirty="0"/>
              <a:t>. </a:t>
            </a:r>
          </a:p>
          <a:p>
            <a:r>
              <a:rPr lang="en-US" altLang="ko-KR" sz="1800" dirty="0"/>
              <a:t>value </a:t>
            </a:r>
            <a:r>
              <a:rPr lang="ko-KR" altLang="en-US" sz="1800" dirty="0"/>
              <a:t>속성을 이용해 </a:t>
            </a:r>
            <a:r>
              <a:rPr lang="en-US" altLang="ko-KR" sz="1800" dirty="0"/>
              <a:t>submit </a:t>
            </a:r>
            <a:r>
              <a:rPr lang="ko-KR" altLang="en-US" sz="1800" dirty="0"/>
              <a:t>버튼에 원하는 이름 </a:t>
            </a:r>
            <a:r>
              <a:rPr lang="ko-KR" altLang="en-US" sz="1800" dirty="0" smtClean="0"/>
              <a:t>붙임</a:t>
            </a:r>
            <a:endParaRPr lang="en-US" altLang="ko-KR" sz="1800" dirty="0" smtClean="0"/>
          </a:p>
          <a:p>
            <a:endParaRPr lang="en-US" altLang="ko-KR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2000" b="1" dirty="0"/>
              <a:t>type</a:t>
            </a:r>
            <a:r>
              <a:rPr lang="en-US" altLang="ko-KR" sz="2000" b="1" dirty="0" smtClean="0"/>
              <a:t>=“reset</a:t>
            </a:r>
            <a:r>
              <a:rPr lang="en-US" altLang="ko-KR" sz="2000" b="1" dirty="0"/>
              <a:t>” – </a:t>
            </a:r>
            <a:r>
              <a:rPr lang="ko-KR" altLang="en-US" sz="2000" dirty="0" err="1" smtClean="0"/>
              <a:t>리셋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버튼 </a:t>
            </a:r>
            <a:endParaRPr lang="en-US" altLang="ko-KR" sz="2000" dirty="0" smtClean="0"/>
          </a:p>
          <a:p>
            <a:r>
              <a:rPr lang="en-US" altLang="ko-KR" sz="1800" dirty="0" smtClean="0"/>
              <a:t>&lt;</a:t>
            </a:r>
            <a:r>
              <a:rPr lang="en-US" altLang="ko-KR" sz="1800" dirty="0"/>
              <a:t>input&gt; </a:t>
            </a:r>
            <a:r>
              <a:rPr lang="ko-KR" altLang="en-US" sz="1800" dirty="0"/>
              <a:t>요소에 입력된 정보들을 모두 </a:t>
            </a:r>
            <a:r>
              <a:rPr lang="ko-KR" altLang="en-US" sz="1800" dirty="0" err="1"/>
              <a:t>리셋시킴</a:t>
            </a:r>
            <a:endParaRPr lang="en-US" altLang="ko-KR" sz="1800" dirty="0"/>
          </a:p>
          <a:p>
            <a:r>
              <a:rPr lang="ko-KR" altLang="en-US" sz="1800" dirty="0"/>
              <a:t>사용자가 입력한 내용을 모두 지움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value </a:t>
            </a:r>
            <a:r>
              <a:rPr lang="ko-KR" altLang="en-US" sz="1800" dirty="0"/>
              <a:t>속성을 사용하여 버튼에 표시할 내용 지정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2422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type=“image” – </a:t>
            </a:r>
            <a:r>
              <a:rPr lang="ko-KR" altLang="en-US" sz="2000" dirty="0" smtClean="0"/>
              <a:t>전송 버튼 </a:t>
            </a:r>
            <a:endParaRPr lang="en-US" altLang="ko-KR" sz="2000" dirty="0" smtClean="0"/>
          </a:p>
          <a:p>
            <a:r>
              <a:rPr lang="en-US" altLang="ko-KR" sz="1800" dirty="0"/>
              <a:t>submit </a:t>
            </a:r>
            <a:r>
              <a:rPr lang="ko-KR" altLang="en-US" sz="1800" dirty="0"/>
              <a:t>버튼 대신 이미지 </a:t>
            </a:r>
            <a:r>
              <a:rPr lang="ko-KR" altLang="en-US" sz="1800" dirty="0" smtClean="0"/>
              <a:t>사용</a:t>
            </a: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0070C0"/>
                </a:solidFill>
              </a:rPr>
              <a:t> &lt;input type="image" id="butt" </a:t>
            </a:r>
            <a:r>
              <a:rPr lang="en-US" altLang="ko-KR" sz="1800" dirty="0" err="1">
                <a:solidFill>
                  <a:srgbClr val="0070C0"/>
                </a:solidFill>
              </a:rPr>
              <a:t>src</a:t>
            </a:r>
            <a:r>
              <a:rPr lang="en-US" altLang="ko-KR" sz="1800" dirty="0">
                <a:solidFill>
                  <a:srgbClr val="0070C0"/>
                </a:solidFill>
              </a:rPr>
              <a:t>="login.jpg"&gt; </a:t>
            </a:r>
          </a:p>
          <a:p>
            <a:endParaRPr lang="en-US" altLang="ko-KR" sz="2000" dirty="0" smtClean="0">
              <a:solidFill>
                <a:srgbClr val="0070C0"/>
              </a:solidFill>
            </a:endParaRPr>
          </a:p>
          <a:p>
            <a:endParaRPr lang="en-US" altLang="ko-KR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2000" b="1" dirty="0"/>
              <a:t>type</a:t>
            </a:r>
            <a:r>
              <a:rPr lang="en-US" altLang="ko-KR" sz="2000" b="1" dirty="0" smtClean="0"/>
              <a:t>=“button” </a:t>
            </a:r>
            <a:r>
              <a:rPr lang="en-US" altLang="ko-KR" sz="2000" b="1" dirty="0"/>
              <a:t>– </a:t>
            </a:r>
            <a:r>
              <a:rPr lang="ko-KR" altLang="en-US" sz="2000" dirty="0" smtClean="0"/>
              <a:t>버튼 </a:t>
            </a:r>
            <a:endParaRPr lang="en-US" altLang="ko-KR" sz="2000" dirty="0" smtClean="0"/>
          </a:p>
          <a:p>
            <a:r>
              <a:rPr lang="en-US" altLang="ko-KR" sz="1800" dirty="0"/>
              <a:t>submit</a:t>
            </a:r>
            <a:r>
              <a:rPr lang="ko-KR" altLang="en-US" sz="1800" dirty="0"/>
              <a:t>이나 </a:t>
            </a:r>
            <a:r>
              <a:rPr lang="en-US" altLang="ko-KR" sz="1800" dirty="0"/>
              <a:t>reset </a:t>
            </a:r>
            <a:r>
              <a:rPr lang="ko-KR" altLang="en-US" sz="1800" dirty="0"/>
              <a:t>같은 자체 기능을 가지고 있지 않고 오직 버튼만 삽입한다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자바스크립트 함수 등을 연결해서 사용한다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예</a:t>
            </a:r>
            <a:r>
              <a:rPr lang="en-US" altLang="ko-KR" sz="2000" dirty="0" smtClean="0"/>
              <a:t>) </a:t>
            </a:r>
            <a:r>
              <a:rPr lang="en-US" altLang="ko-KR" sz="2000" dirty="0">
                <a:solidFill>
                  <a:srgbClr val="0070C0"/>
                </a:solidFill>
              </a:rPr>
              <a:t>&lt;input type=“button” value=“</a:t>
            </a:r>
            <a:r>
              <a:rPr lang="ko-KR" altLang="en-US" sz="2000" dirty="0" err="1">
                <a:solidFill>
                  <a:srgbClr val="0070C0"/>
                </a:solidFill>
              </a:rPr>
              <a:t>네이버로</a:t>
            </a:r>
            <a:r>
              <a:rPr lang="ko-KR" altLang="en-US" sz="2000" dirty="0">
                <a:solidFill>
                  <a:srgbClr val="0070C0"/>
                </a:solidFill>
              </a:rPr>
              <a:t> 가기</a:t>
            </a:r>
            <a:r>
              <a:rPr lang="en-US" altLang="ko-KR" sz="2000" dirty="0">
                <a:solidFill>
                  <a:srgbClr val="0070C0"/>
                </a:solidFill>
              </a:rPr>
              <a:t>“ </a:t>
            </a:r>
            <a:r>
              <a:rPr lang="en-US" altLang="ko-KR" sz="2000" dirty="0" err="1">
                <a:solidFill>
                  <a:srgbClr val="0070C0"/>
                </a:solidFill>
              </a:rPr>
              <a:t>onclick</a:t>
            </a:r>
            <a:r>
              <a:rPr lang="en-US" altLang="ko-KR" sz="2000" dirty="0">
                <a:solidFill>
                  <a:srgbClr val="0070C0"/>
                </a:solidFill>
              </a:rPr>
              <a:t>=“</a:t>
            </a:r>
            <a:r>
              <a:rPr lang="en-US" altLang="ko-KR" sz="2000" dirty="0" err="1">
                <a:solidFill>
                  <a:srgbClr val="0070C0"/>
                </a:solidFill>
              </a:rPr>
              <a:t>javascript:window.open</a:t>
            </a:r>
            <a:r>
              <a:rPr lang="en-US" altLang="ko-KR" sz="2000" dirty="0">
                <a:solidFill>
                  <a:srgbClr val="0070C0"/>
                </a:solidFill>
              </a:rPr>
              <a:t>(‘http://www.naver.com’)”&gt;</a:t>
            </a:r>
            <a:endParaRPr lang="ko-KR" alt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926" y="1821574"/>
            <a:ext cx="4072511" cy="427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695" y="4184074"/>
            <a:ext cx="2144370" cy="15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00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err="1" smtClean="0"/>
              <a:t>readonly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속성</a:t>
            </a:r>
            <a:r>
              <a:rPr lang="en-US" altLang="ko-KR" sz="2000" b="1" dirty="0" smtClean="0"/>
              <a:t> 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457200" indent="-457200"/>
            <a:r>
              <a:rPr lang="en-US" altLang="ko-KR" sz="1800" dirty="0" err="1"/>
              <a:t>readonly</a:t>
            </a:r>
            <a:r>
              <a:rPr lang="en-US" altLang="ko-KR" sz="1800" dirty="0"/>
              <a:t> </a:t>
            </a:r>
            <a:r>
              <a:rPr lang="ko-KR" altLang="en-US" sz="1800" dirty="0"/>
              <a:t>속성은 해당 필드를 </a:t>
            </a:r>
            <a:r>
              <a:rPr lang="ko-KR" altLang="en-US" sz="1800" b="1" u="sng" dirty="0"/>
              <a:t>읽기 전용</a:t>
            </a:r>
            <a:r>
              <a:rPr lang="ko-KR" altLang="en-US" sz="1800" dirty="0"/>
              <a:t>으로 바꾼다</a:t>
            </a:r>
            <a:r>
              <a:rPr lang="en-US" altLang="ko-KR" sz="1800" dirty="0"/>
              <a:t>.</a:t>
            </a:r>
          </a:p>
          <a:p>
            <a:pPr marL="457200" indent="-457200"/>
            <a:r>
              <a:rPr lang="ko-KR" altLang="en-US" sz="1800" dirty="0"/>
              <a:t>필드 안에 내용이 있으면서 사용자에게 내용을 보여주기만 하고 사용자가 입력은 할 수 없게 한다</a:t>
            </a:r>
            <a:r>
              <a:rPr lang="en-US" altLang="ko-KR" sz="1800" dirty="0"/>
              <a:t>.</a:t>
            </a:r>
          </a:p>
          <a:p>
            <a:pPr marL="457200" indent="-457200"/>
            <a:r>
              <a:rPr lang="ko-KR" altLang="en-US" sz="1800" dirty="0" smtClean="0"/>
              <a:t>읽기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전용으로 하려면 </a:t>
            </a:r>
            <a:r>
              <a:rPr lang="en-US" altLang="ko-KR" sz="1800" dirty="0" err="1">
                <a:solidFill>
                  <a:srgbClr val="C00000"/>
                </a:solidFill>
              </a:rPr>
              <a:t>readonly</a:t>
            </a:r>
            <a:r>
              <a:rPr lang="en-US" altLang="ko-KR" sz="1800" dirty="0">
                <a:solidFill>
                  <a:srgbClr val="C00000"/>
                </a:solidFill>
              </a:rPr>
              <a:t>=“true” </a:t>
            </a:r>
            <a:r>
              <a:rPr lang="ko-KR" altLang="en-US" sz="1800" dirty="0"/>
              <a:t>또는 </a:t>
            </a:r>
            <a:r>
              <a:rPr lang="en-US" altLang="ko-KR" sz="1800" dirty="0" err="1">
                <a:solidFill>
                  <a:srgbClr val="C00000"/>
                </a:solidFill>
              </a:rPr>
              <a:t>readonly</a:t>
            </a:r>
            <a:endParaRPr lang="en-US" altLang="ko-KR" sz="1800" dirty="0">
              <a:solidFill>
                <a:srgbClr val="C00000"/>
              </a:solidFill>
            </a:endParaRPr>
          </a:p>
          <a:p>
            <a:endParaRPr lang="en-US" altLang="ko-KR" sz="2000" smtClean="0">
              <a:solidFill>
                <a:srgbClr val="0070C0"/>
              </a:solidFill>
            </a:endParaRPr>
          </a:p>
          <a:p>
            <a:endParaRPr lang="en-US" altLang="ko-KR" sz="200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6" y="3299479"/>
            <a:ext cx="5776047" cy="30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236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mtClean="0"/>
              <a:t>placeholder </a:t>
            </a:r>
            <a:r>
              <a:rPr lang="ko-KR" altLang="en-US" sz="2000" b="1" dirty="0" smtClean="0"/>
              <a:t>속성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en-US" altLang="ko-KR" sz="1800" dirty="0"/>
              <a:t>&lt;input&gt; </a:t>
            </a:r>
            <a:r>
              <a:rPr lang="ko-KR" altLang="en-US" sz="1800" dirty="0"/>
              <a:t>요소의 필드 안에 적당한 힌트 내용을 표시하고 있다가 그 필드를 클릭하면 내용이 사라지도록 하는 것</a:t>
            </a:r>
            <a:endParaRPr lang="en-US" altLang="ko-KR" sz="1800" dirty="0"/>
          </a:p>
          <a:p>
            <a:pPr marL="457200" indent="-457200">
              <a:lnSpc>
                <a:spcPct val="120000"/>
              </a:lnSpc>
            </a:pPr>
            <a:r>
              <a:rPr lang="ko-KR" altLang="en-US" sz="1800" dirty="0" smtClean="0"/>
              <a:t>텍스트 </a:t>
            </a:r>
            <a:r>
              <a:rPr lang="ko-KR" altLang="en-US" sz="1800" dirty="0"/>
              <a:t>필드 앞에 레이블을 사용하지 않고도 </a:t>
            </a:r>
            <a:r>
              <a:rPr lang="ko-KR" altLang="en-US" sz="1800" dirty="0" smtClean="0"/>
              <a:t>어떤 </a:t>
            </a:r>
            <a:r>
              <a:rPr lang="ko-KR" altLang="en-US" sz="1800" dirty="0"/>
              <a:t>내용을 입력해야 할지 알려줄 수 있어 편리하다</a:t>
            </a:r>
            <a:r>
              <a:rPr lang="en-US" altLang="ko-KR" sz="1800" dirty="0" smtClean="0"/>
              <a:t>.</a:t>
            </a:r>
          </a:p>
          <a:p>
            <a:pPr marL="457200" indent="-457200"/>
            <a:endParaRPr lang="ko-KR" altLang="en-US" sz="18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52" y="3360219"/>
            <a:ext cx="7544669" cy="192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58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웹에서 만나는 폼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4" y="1345620"/>
            <a:ext cx="9982200" cy="342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44" y="4493636"/>
            <a:ext cx="4741862" cy="208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mtClean="0"/>
              <a:t>autofocus </a:t>
            </a:r>
            <a:r>
              <a:rPr lang="ko-KR" altLang="en-US" sz="2000" b="1" dirty="0"/>
              <a:t>속성</a:t>
            </a:r>
            <a:r>
              <a:rPr lang="ko-KR" altLang="en-US" sz="2000" dirty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10000"/>
              </a:lnSpc>
            </a:pPr>
            <a:r>
              <a:rPr lang="ko-KR" altLang="en-US" sz="1800" dirty="0"/>
              <a:t>페이지를 불러오자마자 원하는 요소에 마우스 커서가 표시되도록 하는 것</a:t>
            </a:r>
            <a:endParaRPr lang="en-US" altLang="ko-KR" sz="1800" dirty="0"/>
          </a:p>
          <a:p>
            <a:pPr marL="457200" indent="-457200">
              <a:lnSpc>
                <a:spcPct val="110000"/>
              </a:lnSpc>
            </a:pPr>
            <a:r>
              <a:rPr lang="ko-KR" altLang="en-US" sz="1800" dirty="0"/>
              <a:t>예전에는 자바스크립트를 이용해야 했는데</a:t>
            </a:r>
            <a:r>
              <a:rPr lang="en-US" altLang="ko-KR" sz="1800" dirty="0"/>
              <a:t>, HTML5</a:t>
            </a:r>
            <a:r>
              <a:rPr lang="ko-KR" altLang="en-US" sz="1800" dirty="0"/>
              <a:t>에서는 </a:t>
            </a:r>
            <a:r>
              <a:rPr lang="en-US" altLang="ko-KR" sz="1800" dirty="0"/>
              <a:t>autofocus</a:t>
            </a:r>
            <a:r>
              <a:rPr lang="ko-KR" altLang="en-US" sz="1800" dirty="0"/>
              <a:t>라는 속성으로 쉽게 해결할 수 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29" y="3301135"/>
            <a:ext cx="81724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040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autocomplete </a:t>
            </a:r>
            <a:r>
              <a:rPr lang="ko-KR" altLang="en-US" sz="2000" b="1" dirty="0" smtClean="0"/>
              <a:t>속성</a:t>
            </a:r>
            <a:r>
              <a:rPr lang="en-US" altLang="ko-KR" sz="2000" b="1" dirty="0" smtClean="0"/>
              <a:t> 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ko-KR" altLang="en-US" sz="1800" dirty="0"/>
              <a:t>웹 브라우저의 자동 완성 기능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입력했던 내용을 기억했다가 비슷한 내용을 입력할 경우 이전에 입력했던 내용을 힌트로 보여주는 것</a:t>
            </a:r>
            <a:r>
              <a:rPr lang="en-US" altLang="ko-KR" sz="1800" dirty="0"/>
              <a:t>.</a:t>
            </a:r>
          </a:p>
          <a:p>
            <a:pPr marL="457200" indent="-457200"/>
            <a:r>
              <a:rPr lang="ko-KR" altLang="en-US" sz="1800" dirty="0"/>
              <a:t>자동 완성 기능을 사용하지 않으려면 브라우저의 환경 설정 명령을 이용해 꺼야 </a:t>
            </a:r>
            <a:endParaRPr lang="en-US" altLang="ko-KR" sz="1800" dirty="0"/>
          </a:p>
          <a:p>
            <a:pPr marL="457200" indent="-457200"/>
            <a:r>
              <a:rPr lang="en-US" altLang="ko-KR" sz="1800" dirty="0"/>
              <a:t>autocomplete </a:t>
            </a:r>
            <a:r>
              <a:rPr lang="ko-KR" altLang="en-US" sz="1800" dirty="0"/>
              <a:t>속성을 이용하면 웹 페이지 상에서 자동 완성 기능을 제어할 수 있다</a:t>
            </a:r>
            <a:r>
              <a:rPr lang="en-US" altLang="ko-KR" sz="1800" dirty="0"/>
              <a:t>. </a:t>
            </a:r>
          </a:p>
          <a:p>
            <a:pPr marL="914400" lvl="1" indent="-457200"/>
            <a:r>
              <a:rPr lang="en-US" altLang="ko-KR" sz="1600" dirty="0"/>
              <a:t>on – </a:t>
            </a:r>
            <a:r>
              <a:rPr lang="ko-KR" altLang="en-US" sz="1600" dirty="0"/>
              <a:t>자동 완성 기능을 켠다</a:t>
            </a:r>
            <a:endParaRPr lang="en-US" altLang="ko-KR" sz="1600" dirty="0"/>
          </a:p>
          <a:p>
            <a:pPr marL="914400" lvl="1" indent="-457200"/>
            <a:r>
              <a:rPr lang="en-US" altLang="ko-KR" sz="1600" dirty="0"/>
              <a:t>off – </a:t>
            </a:r>
            <a:r>
              <a:rPr lang="ko-KR" altLang="en-US" sz="1600" dirty="0"/>
              <a:t>자동 완성 기능은 끈다</a:t>
            </a:r>
            <a:r>
              <a:rPr lang="en-US" altLang="ko-KR" sz="1600" dirty="0"/>
              <a:t>. </a:t>
            </a:r>
          </a:p>
          <a:p>
            <a:pPr marL="914400" lvl="1" indent="-457200"/>
            <a:r>
              <a:rPr lang="en-US" altLang="ko-KR" sz="1600" dirty="0"/>
              <a:t>default - &lt;form&gt; </a:t>
            </a:r>
            <a:r>
              <a:rPr lang="ko-KR" altLang="en-US" sz="1600" dirty="0"/>
              <a:t>태그에서 </a:t>
            </a:r>
            <a:r>
              <a:rPr lang="en-US" altLang="ko-KR" sz="1600" dirty="0"/>
              <a:t>autocomplete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1" y="4706216"/>
            <a:ext cx="80200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456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8" y="1129253"/>
            <a:ext cx="6564313" cy="564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63" y="967366"/>
            <a:ext cx="4943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84" y="1755124"/>
            <a:ext cx="3168254" cy="1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073" y="4027053"/>
            <a:ext cx="3206789" cy="191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900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mtClean="0"/>
              <a:t>required </a:t>
            </a:r>
            <a:r>
              <a:rPr lang="ko-KR" altLang="en-US" sz="2000" b="1" dirty="0" smtClean="0"/>
              <a:t>속성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1800" dirty="0"/>
              <a:t>[submit] </a:t>
            </a:r>
            <a:r>
              <a:rPr lang="ko-KR" altLang="en-US" sz="1800" dirty="0"/>
              <a:t>단추를 클릭해서 서버로 폼을 전송할 때 필수 필드에 필요한 내용이 모두 채워졌는지 </a:t>
            </a:r>
            <a:r>
              <a:rPr lang="ko-KR" altLang="en-US" sz="1800" dirty="0" smtClean="0"/>
              <a:t>검사한다</a:t>
            </a:r>
            <a:r>
              <a:rPr lang="en-US" altLang="ko-KR" sz="1800" dirty="0" smtClean="0"/>
              <a:t>. </a:t>
            </a:r>
            <a:r>
              <a:rPr lang="en-US" altLang="ko-KR" sz="1800" smtClean="0">
                <a:sym typeface="Wingdings" panose="05000000000000000000" pitchFamily="2" charset="2"/>
              </a:rPr>
              <a:t> </a:t>
            </a:r>
            <a:r>
              <a:rPr lang="en-US" altLang="ko-KR" sz="1800" smtClean="0"/>
              <a:t>HTML4</a:t>
            </a:r>
            <a:r>
              <a:rPr lang="ko-KR" altLang="en-US" sz="1800" dirty="0"/>
              <a:t>에서는 자바스크립트로 </a:t>
            </a:r>
            <a:r>
              <a:rPr lang="ko-KR" altLang="en-US" sz="1800" dirty="0" smtClean="0"/>
              <a:t>처리했지만</a:t>
            </a:r>
            <a:r>
              <a:rPr lang="en-US" altLang="ko-KR" sz="1800" dirty="0" smtClean="0"/>
              <a:t> HTML5</a:t>
            </a:r>
            <a:r>
              <a:rPr lang="ko-KR" altLang="en-US" sz="1800" dirty="0"/>
              <a:t>에서는 </a:t>
            </a:r>
            <a:r>
              <a:rPr lang="en-US" altLang="ko-KR" sz="1800" dirty="0"/>
              <a:t>required </a:t>
            </a:r>
            <a:r>
              <a:rPr lang="ko-KR" altLang="en-US" sz="1800" dirty="0"/>
              <a:t>속성 사용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54" y="3216564"/>
            <a:ext cx="8915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442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0" y="989262"/>
            <a:ext cx="6951663" cy="304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72"/>
          <a:stretch/>
        </p:blipFill>
        <p:spPr bwMode="auto">
          <a:xfrm>
            <a:off x="1948872" y="4419022"/>
            <a:ext cx="5416261" cy="225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469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여러 데이터 나열해서 보여주기 </a:t>
            </a:r>
            <a:r>
              <a:rPr lang="en-US" altLang="ko-KR" smtClean="0"/>
              <a:t>– </a:t>
            </a:r>
            <a:r>
              <a:rPr lang="ko-KR" altLang="en-US" smtClean="0"/>
              <a:t>드롭다운 목록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smtClean="0"/>
              <a:t>&lt;</a:t>
            </a:r>
            <a:r>
              <a:rPr lang="en-US" altLang="ko-KR" sz="2000" b="1" smtClean="0"/>
              <a:t>select&gt;, &lt;optgroup&gt;, &lt;option&gt; </a:t>
            </a:r>
            <a:r>
              <a:rPr lang="ko-KR" altLang="en-US" sz="2000" b="1" smtClean="0"/>
              <a:t>태그 </a:t>
            </a:r>
            <a:r>
              <a:rPr lang="en-US" altLang="ko-KR" sz="2000" b="1" smtClean="0"/>
              <a:t> </a:t>
            </a:r>
            <a:r>
              <a:rPr lang="ko-KR" altLang="en-US" sz="200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ko-KR" altLang="en-US" sz="1800" smtClean="0"/>
              <a:t>최대한 공간을 적게 사용하면서 여러 가지 옵션을 표시하는 드롭다운 목록 만들기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59" y="2682732"/>
            <a:ext cx="52863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683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ko-KR" altLang="en-US" smtClean="0"/>
              <a:t>여러 데이터 나열해서 보여주기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742" y="1307811"/>
            <a:ext cx="5436809" cy="281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273" y="3869080"/>
            <a:ext cx="4463906" cy="280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418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ko-KR" altLang="en-US" smtClean="0"/>
              <a:t>여러 데이터 나열해서 보여주기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smtClean="0"/>
              <a:t>&lt;</a:t>
            </a:r>
            <a:r>
              <a:rPr lang="en-US" altLang="ko-KR" sz="2000" b="1" smtClean="0"/>
              <a:t>select&gt; </a:t>
            </a:r>
            <a:r>
              <a:rPr lang="ko-KR" altLang="en-US" sz="2000" b="1" smtClean="0"/>
              <a:t>태그의 속성 </a:t>
            </a:r>
            <a:r>
              <a:rPr lang="en-US" altLang="ko-KR" sz="2000" b="1" smtClean="0"/>
              <a:t> </a:t>
            </a:r>
            <a:r>
              <a:rPr lang="ko-KR" altLang="en-US" sz="200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en-US" altLang="ko-KR" sz="1800" smtClean="0"/>
              <a:t>size : </a:t>
            </a:r>
            <a:r>
              <a:rPr lang="ko-KR" altLang="en-US" sz="1800" smtClean="0"/>
              <a:t>드롭다운 옵션의 개수 </a:t>
            </a:r>
            <a:endParaRPr lang="en-US" altLang="ko-KR" sz="1800" smtClean="0"/>
          </a:p>
          <a:p>
            <a:pPr marL="457200" indent="-457200">
              <a:lnSpc>
                <a:spcPct val="120000"/>
              </a:lnSpc>
            </a:pPr>
            <a:endParaRPr lang="en-US" altLang="ko-KR" sz="180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endParaRPr lang="en-US" altLang="ko-KR" sz="1800" smtClean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endParaRPr lang="en-US" altLang="ko-KR" sz="180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endParaRPr lang="en-US" altLang="ko-KR" sz="1800" smtClean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ko-KR" sz="1800" smtClean="0"/>
              <a:t>multiple : &lt;ct</a:t>
            </a:r>
            <a:r>
              <a:rPr lang="en-US" altLang="ko-KR" sz="1800" smtClean="0"/>
              <a:t>rl&gt; </a:t>
            </a:r>
            <a:r>
              <a:rPr lang="ko-KR" altLang="en-US" sz="1800" smtClean="0"/>
              <a:t>키를 누른 상태로 </a:t>
            </a:r>
            <a:r>
              <a:rPr lang="ko-KR" altLang="en-US" sz="1800" smtClean="0"/>
              <a:t>여러 옵션 선택 가능</a:t>
            </a:r>
            <a:endParaRPr lang="en-US" altLang="ko-KR" sz="1800" smtClean="0"/>
          </a:p>
          <a:p>
            <a:pPr marL="457200" indent="-457200">
              <a:lnSpc>
                <a:spcPct val="120000"/>
              </a:lnSpc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937" y="2500312"/>
            <a:ext cx="4861646" cy="13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56" y="2634961"/>
            <a:ext cx="2085876" cy="73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19" y="4915813"/>
            <a:ext cx="4630742" cy="145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019" y="5135996"/>
            <a:ext cx="1603070" cy="81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898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ko-KR" altLang="en-US" smtClean="0"/>
              <a:t>여러 데이터 나열해서 보여주기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smtClean="0"/>
              <a:t>&lt;option</a:t>
            </a:r>
            <a:r>
              <a:rPr lang="en-US" altLang="ko-KR" sz="2000" b="1" smtClean="0"/>
              <a:t>&gt; </a:t>
            </a:r>
            <a:r>
              <a:rPr lang="ko-KR" altLang="en-US" sz="2000" b="1" smtClean="0"/>
              <a:t>태그의 속성 </a:t>
            </a:r>
            <a:r>
              <a:rPr lang="en-US" altLang="ko-KR" sz="2000" b="1" smtClean="0"/>
              <a:t> </a:t>
            </a:r>
            <a:r>
              <a:rPr lang="ko-KR" altLang="en-US" sz="200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en-US" altLang="ko-KR" sz="1800" smtClean="0"/>
              <a:t>value : </a:t>
            </a:r>
            <a:r>
              <a:rPr lang="ko-KR" altLang="en-US" sz="1800" smtClean="0"/>
              <a:t>옵션을 선택했을 때 서버로 넘겨질 값 </a:t>
            </a:r>
            <a:endParaRPr lang="en-US" altLang="ko-KR" sz="1800" smtClean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ko-KR" sz="1800" smtClean="0"/>
              <a:t>selected : </a:t>
            </a:r>
            <a:r>
              <a:rPr lang="ko-KR" altLang="en-US" sz="1800" smtClean="0"/>
              <a:t>화면에</a:t>
            </a:r>
            <a:r>
              <a:rPr lang="en-US" altLang="ko-KR" sz="1800" smtClean="0"/>
              <a:t> </a:t>
            </a:r>
            <a:r>
              <a:rPr lang="ko-KR" altLang="en-US" sz="1800" smtClean="0"/>
              <a:t>표시될 때 기본으로 선택될 옵션 지정 </a:t>
            </a:r>
            <a:endParaRPr lang="en-US" altLang="ko-KR" sz="1800" smtClean="0"/>
          </a:p>
          <a:p>
            <a:pPr marL="457200" indent="-457200">
              <a:lnSpc>
                <a:spcPct val="120000"/>
              </a:lnSpc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3" y="3085934"/>
            <a:ext cx="6683520" cy="262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73" y="3909650"/>
            <a:ext cx="3081770" cy="184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288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여러 데이터 나열해서 보여주기 </a:t>
            </a:r>
            <a:r>
              <a:rPr lang="en-US" altLang="ko-KR" smtClean="0"/>
              <a:t>– </a:t>
            </a:r>
            <a:r>
              <a:rPr lang="ko-KR" altLang="en-US" smtClean="0"/>
              <a:t>데이터</a:t>
            </a:r>
            <a:r>
              <a:rPr lang="en-US" altLang="ko-KR" smtClean="0"/>
              <a:t> </a:t>
            </a:r>
            <a:r>
              <a:rPr lang="ko-KR" altLang="en-US" smtClean="0"/>
              <a:t>리스트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smtClean="0"/>
              <a:t>&lt;datalis</a:t>
            </a:r>
            <a:r>
              <a:rPr lang="en-US" altLang="ko-KR" sz="2000" b="1" smtClean="0"/>
              <a:t>t&gt;, &lt;option&gt; </a:t>
            </a:r>
            <a:r>
              <a:rPr lang="ko-KR" altLang="en-US" sz="2000" b="1" smtClean="0"/>
              <a:t>태그 </a:t>
            </a:r>
            <a:r>
              <a:rPr lang="en-US" altLang="ko-KR" sz="2000" b="1" smtClean="0"/>
              <a:t> </a:t>
            </a:r>
            <a:r>
              <a:rPr lang="ko-KR" altLang="en-US" sz="200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ko-KR" altLang="en-US" sz="1800" smtClean="0"/>
              <a:t>텍스트</a:t>
            </a:r>
            <a:r>
              <a:rPr lang="en-US" altLang="ko-KR" sz="1800" smtClean="0"/>
              <a:t> </a:t>
            </a:r>
            <a:r>
              <a:rPr lang="ko-KR" altLang="en-US" sz="1800" smtClean="0"/>
              <a:t>필드에 입력할 수 있는 값들을 목록 형태로 제시</a:t>
            </a:r>
            <a:endParaRPr lang="en-US" altLang="ko-KR" sz="1800" smtClean="0"/>
          </a:p>
          <a:p>
            <a:pPr marL="457200" indent="-457200">
              <a:lnSpc>
                <a:spcPct val="120000"/>
              </a:lnSpc>
            </a:pPr>
            <a:r>
              <a:rPr lang="ko-KR" altLang="en-US" sz="1800" smtClean="0"/>
              <a:t>텍스트 필드에 직접 값을 입력하는 것이 아니라 제시한 값 중에서 선택하면 자동으로 입력됨</a:t>
            </a:r>
            <a:endParaRPr lang="en-US" altLang="ko-KR" sz="2000" dirty="0" smtClean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72" y="3117128"/>
            <a:ext cx="50196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14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사각형 설명선 2"/>
          <p:cNvSpPr/>
          <p:nvPr/>
        </p:nvSpPr>
        <p:spPr>
          <a:xfrm>
            <a:off x="489527" y="2844801"/>
            <a:ext cx="5458691" cy="3195782"/>
          </a:xfrm>
          <a:prstGeom prst="wedgeRoundRectCallout">
            <a:avLst>
              <a:gd name="adj1" fmla="val -20047"/>
              <a:gd name="adj2" fmla="val -57153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smtClean="0"/>
              <a:t>폼이 동작하는 방법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1" y="1466384"/>
            <a:ext cx="2694458" cy="1055418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558799" y="3137188"/>
            <a:ext cx="5232400" cy="29403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 smtClean="0"/>
              <a:t>사용자가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아이디 </a:t>
            </a:r>
            <a:r>
              <a:rPr lang="en-US" altLang="ko-KR" sz="1400" dirty="0" smtClean="0"/>
              <a:t>or </a:t>
            </a:r>
            <a:r>
              <a:rPr lang="ko-KR" altLang="en-US" sz="1400" dirty="0" err="1" smtClean="0"/>
              <a:t>이메일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비밀번호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에 정보 입력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로그인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 클릭</a:t>
            </a:r>
            <a:endParaRPr lang="en-US" altLang="ko-KR" sz="1400" dirty="0" smtClean="0"/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 smtClean="0"/>
              <a:t>사용자가 입력한 아이디와 비밀번호가 웹 서버로 보내짐</a:t>
            </a:r>
            <a:endParaRPr lang="en-US" altLang="ko-KR" sz="1400" dirty="0" smtClean="0"/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 smtClean="0"/>
              <a:t>서버는 자신이 가지고 있는 사용자 데이터베이스를 뒤져서 사용자가 보내온 아이디와 비밀번호가 서로 일치하는 정보인지 확인하고 그 결과를 브라우저에 보낸다</a:t>
            </a:r>
            <a:r>
              <a:rPr lang="en-US" altLang="ko-KR" sz="1400" dirty="0" smtClean="0"/>
              <a:t>.</a:t>
            </a:r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 smtClean="0"/>
              <a:t>회원이라면 로그인한 후의 결과 화면이 나타나고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아니라면 로그인 실패 화면이 나타남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022109" y="1466384"/>
            <a:ext cx="5763492" cy="51373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1800" smtClean="0"/>
              <a:t>폼과 관련된 대부분의 작업들은 정보를 저장하거나 검색하거나 수정하는 일들</a:t>
            </a:r>
            <a:endParaRPr lang="en-US" altLang="ko-KR" sz="18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1800" smtClean="0"/>
              <a:t>이런 작업은 모두 데이터베이스를 기반으로 한다</a:t>
            </a:r>
            <a:r>
              <a:rPr lang="en-US" altLang="ko-KR" sz="1800" smtClean="0"/>
              <a:t>.</a:t>
            </a:r>
          </a:p>
          <a:p>
            <a:pPr marL="457200" indent="-457200">
              <a:lnSpc>
                <a:spcPct val="150000"/>
              </a:lnSpc>
            </a:pPr>
            <a:r>
              <a:rPr lang="ko-KR" altLang="en-US" sz="1800" smtClean="0"/>
              <a:t>아이디를 입력하는 텍스트 필드나 버튼 같은 폼의 형태를 만드는 것은 </a:t>
            </a:r>
            <a:r>
              <a:rPr lang="en-US" altLang="ko-KR" sz="1800" smtClean="0"/>
              <a:t>HTML </a:t>
            </a:r>
            <a:r>
              <a:rPr lang="ko-KR" altLang="en-US" sz="1800" smtClean="0"/>
              <a:t>태그</a:t>
            </a:r>
            <a:endParaRPr lang="en-US" altLang="ko-KR" sz="18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1800" smtClean="0"/>
              <a:t>폼에 입력한 사용자 정보를 처리하는 것은 </a:t>
            </a:r>
            <a:r>
              <a:rPr lang="en-US" altLang="ko-KR" sz="1800" smtClean="0"/>
              <a:t>ASP</a:t>
            </a:r>
            <a:r>
              <a:rPr lang="ko-KR" altLang="en-US" sz="1800" smtClean="0"/>
              <a:t>나 </a:t>
            </a:r>
            <a:r>
              <a:rPr lang="en-US" altLang="ko-KR" sz="1800" smtClean="0"/>
              <a:t>PHP </a:t>
            </a:r>
            <a:r>
              <a:rPr lang="ko-KR" altLang="en-US" sz="1800" smtClean="0"/>
              <a:t>같은 서버 프로그래밍 이용</a:t>
            </a:r>
            <a:endParaRPr lang="en-US" altLang="ko-KR" sz="18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1800" smtClean="0"/>
              <a:t>여기에서는 서버 프로그래밍에 대해서는 다루지 않고 브라우저에 표시될 폼을 만드는 태그들에 대해 살펴볼 것이다</a:t>
            </a:r>
            <a:r>
              <a:rPr lang="en-US" altLang="ko-KR" sz="1800" smtClean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270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여러 데이터 나열해서 보여주기 </a:t>
            </a:r>
            <a:r>
              <a:rPr lang="en-US" altLang="ko-KR" smtClean="0"/>
              <a:t>– </a:t>
            </a:r>
            <a:r>
              <a:rPr lang="ko-KR" altLang="en-US" smtClean="0"/>
              <a:t>데이터</a:t>
            </a:r>
            <a:r>
              <a:rPr lang="en-US" altLang="ko-KR" smtClean="0"/>
              <a:t> </a:t>
            </a:r>
            <a:r>
              <a:rPr lang="ko-KR" altLang="en-US" smtClean="0"/>
              <a:t>리스트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smtClean="0"/>
              <a:t> &lt;option&gt; </a:t>
            </a:r>
            <a:r>
              <a:rPr lang="ko-KR" altLang="en-US" sz="2000" b="1" smtClean="0"/>
              <a:t>태그의 속성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en-US" altLang="ko-KR" sz="1800"/>
              <a:t>value : </a:t>
            </a:r>
            <a:r>
              <a:rPr lang="ko-KR" altLang="en-US" sz="1800"/>
              <a:t>옵션을 선택했을 때 서버로 넘겨질 값 </a:t>
            </a:r>
            <a:endParaRPr lang="en-US" altLang="ko-KR" sz="180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ko-KR" sz="1800" smtClean="0"/>
              <a:t>label : </a:t>
            </a:r>
            <a:r>
              <a:rPr lang="ko-KR" altLang="en-US" sz="1800" smtClean="0"/>
              <a:t>사용자를</a:t>
            </a:r>
            <a:r>
              <a:rPr lang="en-US" altLang="ko-KR" sz="1800" smtClean="0"/>
              <a:t> </a:t>
            </a:r>
            <a:r>
              <a:rPr lang="ko-KR" altLang="en-US" sz="1800" smtClean="0"/>
              <a:t>위해 브라우저에 표시할 레이블</a:t>
            </a:r>
            <a:r>
              <a:rPr lang="en-US" altLang="ko-KR" sz="1800" smtClean="0"/>
              <a:t>. </a:t>
            </a:r>
            <a:r>
              <a:rPr lang="ko-KR" altLang="en-US" sz="1800" smtClean="0"/>
              <a:t>따로 지정하지 않을 경우 </a:t>
            </a:r>
            <a:r>
              <a:rPr lang="en-US" altLang="ko-KR" sz="1800" smtClean="0"/>
              <a:t>value </a:t>
            </a:r>
            <a:r>
              <a:rPr lang="ko-KR" altLang="en-US" sz="1800" smtClean="0"/>
              <a:t>값을 사용</a:t>
            </a:r>
            <a:endParaRPr lang="en-US" altLang="ko-KR" sz="180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" y="3068547"/>
            <a:ext cx="6207702" cy="275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91" y="3576349"/>
            <a:ext cx="3192820" cy="225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735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&lt;textarea&gt; </a:t>
            </a:r>
            <a:r>
              <a:rPr lang="ko-KR" altLang="en-US" smtClean="0"/>
              <a:t>태그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</a:pPr>
            <a:r>
              <a:rPr lang="ko-KR" altLang="en-US" sz="2000" smtClean="0"/>
              <a:t>한 줄 이상의 문장을 입력할 때 사용하는 폼</a:t>
            </a:r>
            <a:endParaRPr lang="ko-KR" altLang="en-US" sz="24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2074719"/>
            <a:ext cx="5267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2606963"/>
            <a:ext cx="87915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3909650"/>
            <a:ext cx="93345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208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기타 다양한 폼 태그들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</a:pPr>
            <a:r>
              <a:rPr lang="en-US" altLang="ko-KR" sz="2000" smtClean="0"/>
              <a:t>&lt;button&gt; </a:t>
            </a:r>
            <a:r>
              <a:rPr lang="ko-KR" altLang="en-US" sz="2000" smtClean="0"/>
              <a:t>태그 </a:t>
            </a:r>
            <a:r>
              <a:rPr lang="en-US" altLang="ko-KR" sz="2000" smtClean="0"/>
              <a:t>: </a:t>
            </a:r>
            <a:r>
              <a:rPr lang="ko-KR" altLang="en-US" sz="2000" smtClean="0"/>
              <a:t>문서에 버튼을 넣고 폼을 전송하거나 리셋할 수 있다</a:t>
            </a:r>
            <a:endParaRPr lang="en-US" altLang="ko-KR" sz="2000" smtClean="0"/>
          </a:p>
          <a:p>
            <a:pPr marL="457200" indent="-457200">
              <a:lnSpc>
                <a:spcPct val="120000"/>
              </a:lnSpc>
            </a:pPr>
            <a:endParaRPr lang="en-US" altLang="ko-KR" sz="2000"/>
          </a:p>
          <a:p>
            <a:pPr marL="457200" indent="-457200">
              <a:lnSpc>
                <a:spcPct val="120000"/>
              </a:lnSpc>
            </a:pPr>
            <a:endParaRPr lang="en-US" altLang="ko-KR" sz="2000" smtClean="0"/>
          </a:p>
          <a:p>
            <a:pPr marL="457200" indent="-457200">
              <a:lnSpc>
                <a:spcPct val="120000"/>
              </a:lnSpc>
            </a:pPr>
            <a:endParaRPr lang="en-US" altLang="ko-KR" sz="2000"/>
          </a:p>
          <a:p>
            <a:pPr marL="457200" indent="-457200">
              <a:lnSpc>
                <a:spcPct val="120000"/>
              </a:lnSpc>
            </a:pPr>
            <a:endParaRPr lang="en-US" altLang="ko-KR" sz="2000" smtClean="0"/>
          </a:p>
          <a:p>
            <a:pPr marL="457200" indent="-457200">
              <a:lnSpc>
                <a:spcPct val="120000"/>
              </a:lnSpc>
            </a:pPr>
            <a:r>
              <a:rPr lang="en-US" altLang="ko-KR" sz="2000" smtClean="0"/>
              <a:t>&lt;output&gt; </a:t>
            </a:r>
            <a:r>
              <a:rPr lang="ko-KR" altLang="en-US" sz="2000" smtClean="0"/>
              <a:t>태그 </a:t>
            </a:r>
            <a:r>
              <a:rPr lang="en-US" altLang="ko-KR" sz="2000" smtClean="0"/>
              <a:t>: </a:t>
            </a:r>
            <a:r>
              <a:rPr lang="ko-KR" altLang="en-US" sz="2000" smtClean="0"/>
              <a:t>계산 결과를 표시하는 태그</a:t>
            </a:r>
            <a:endParaRPr lang="en-US" altLang="ko-KR" sz="2000" smtClean="0"/>
          </a:p>
          <a:p>
            <a:pPr marL="457200" indent="-457200">
              <a:lnSpc>
                <a:spcPct val="120000"/>
              </a:lnSpc>
            </a:pPr>
            <a:endParaRPr lang="ko-KR" altLang="en-US" sz="24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06" y="2024352"/>
            <a:ext cx="6448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06" y="2462791"/>
            <a:ext cx="62579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06" y="4637377"/>
            <a:ext cx="46672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265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기타 다양한 폼 태그들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</a:pPr>
            <a:r>
              <a:rPr lang="en-US" altLang="ko-KR" sz="2000" smtClean="0"/>
              <a:t>&lt;progress&gt; </a:t>
            </a:r>
            <a:r>
              <a:rPr lang="ko-KR" altLang="en-US" sz="2000" smtClean="0"/>
              <a:t>태그 </a:t>
            </a:r>
            <a:r>
              <a:rPr lang="en-US" altLang="ko-KR" sz="2000" smtClean="0"/>
              <a:t>: </a:t>
            </a:r>
            <a:r>
              <a:rPr lang="ko-KR" altLang="en-US" sz="2000" smtClean="0"/>
              <a:t>작업의 진행 상태를 나타내는 태그</a:t>
            </a:r>
            <a:r>
              <a:rPr lang="en-US" altLang="ko-KR" sz="2000" smtClean="0"/>
              <a:t>. </a:t>
            </a:r>
            <a:r>
              <a:rPr lang="ko-KR" altLang="en-US" sz="2000" smtClean="0"/>
              <a:t>단위가 없다</a:t>
            </a:r>
            <a:r>
              <a:rPr lang="en-US" altLang="ko-KR" sz="2000" smtClean="0"/>
              <a:t>. </a:t>
            </a:r>
          </a:p>
          <a:p>
            <a:pPr marL="457200" indent="-457200">
              <a:lnSpc>
                <a:spcPct val="120000"/>
              </a:lnSpc>
            </a:pPr>
            <a:endParaRPr lang="en-US" altLang="ko-KR" sz="2000"/>
          </a:p>
          <a:p>
            <a:pPr marL="457200" indent="-457200">
              <a:lnSpc>
                <a:spcPct val="120000"/>
              </a:lnSpc>
            </a:pPr>
            <a:endParaRPr lang="en-US" altLang="ko-KR" sz="2000" smtClean="0"/>
          </a:p>
          <a:p>
            <a:pPr marL="457200" indent="-457200">
              <a:lnSpc>
                <a:spcPct val="120000"/>
              </a:lnSpc>
            </a:pPr>
            <a:endParaRPr lang="en-US" altLang="ko-KR" sz="2000"/>
          </a:p>
          <a:p>
            <a:pPr marL="457200" indent="-457200">
              <a:lnSpc>
                <a:spcPct val="120000"/>
              </a:lnSpc>
            </a:pPr>
            <a:endParaRPr lang="en-US" altLang="ko-KR" sz="200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04" y="2055091"/>
            <a:ext cx="544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52" y="2590800"/>
            <a:ext cx="6524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05" y="3048000"/>
            <a:ext cx="3278332" cy="72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52" y="4027671"/>
            <a:ext cx="7417522" cy="2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968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기타 다양한 폼 태그들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</a:pPr>
            <a:r>
              <a:rPr lang="en-US" altLang="ko-KR" sz="2000" smtClean="0"/>
              <a:t>&lt;meter&gt; </a:t>
            </a:r>
            <a:r>
              <a:rPr lang="ko-KR" altLang="en-US" sz="2000" smtClean="0"/>
              <a:t>태그 </a:t>
            </a:r>
            <a:r>
              <a:rPr lang="en-US" altLang="ko-KR" sz="2000" smtClean="0"/>
              <a:t>: </a:t>
            </a:r>
            <a:r>
              <a:rPr lang="ko-KR" altLang="en-US" sz="2000" smtClean="0"/>
              <a:t>지정된 범위 안에서 해당 값이 어느 정도 차지하는지 표현</a:t>
            </a:r>
            <a:r>
              <a:rPr lang="en-US" altLang="ko-KR" sz="2000" smtClean="0"/>
              <a:t>. </a:t>
            </a:r>
            <a:endParaRPr lang="ko-KR" altLang="en-US" sz="2400" dirty="0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04" y="2034165"/>
            <a:ext cx="5038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05" y="2551401"/>
            <a:ext cx="56292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19" y="3060246"/>
            <a:ext cx="3018704" cy="68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05" y="3841585"/>
            <a:ext cx="6652058" cy="237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386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&lt;form&gt;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83842" y="1345561"/>
            <a:ext cx="101166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폼을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만드는 기본 태그</a:t>
            </a:r>
            <a:r>
              <a:rPr lang="en-US" altLang="ko-KR" sz="2000" dirty="0" smtClean="0"/>
              <a:t>.  &lt;form&gt;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&lt;/form&gt; </a:t>
            </a:r>
            <a:r>
              <a:rPr lang="ko-KR" altLang="en-US" sz="2000" dirty="0" smtClean="0"/>
              <a:t>사이에 여러 폼 요소 삽입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&lt;form [</a:t>
            </a:r>
            <a:r>
              <a:rPr lang="ko-KR" altLang="en-US" sz="2000" dirty="0" smtClean="0"/>
              <a:t>속성</a:t>
            </a:r>
            <a:r>
              <a:rPr lang="en-US" altLang="ko-KR" sz="2000" dirty="0" smtClean="0"/>
              <a:t>=“</a:t>
            </a:r>
            <a:r>
              <a:rPr lang="ko-KR" altLang="en-US" sz="2000" dirty="0" smtClean="0"/>
              <a:t>속성값</a:t>
            </a:r>
            <a:r>
              <a:rPr lang="en-US" altLang="ko-KR" sz="2000" dirty="0" smtClean="0"/>
              <a:t>”]&gt; </a:t>
            </a:r>
            <a:r>
              <a:rPr lang="ko-KR" altLang="en-US" sz="2000" dirty="0" smtClean="0"/>
              <a:t>폼 요소 </a:t>
            </a:r>
            <a:r>
              <a:rPr lang="en-US" altLang="ko-KR" sz="2000" dirty="0" smtClean="0"/>
              <a:t>&lt;/form&gt;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사용할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수 있는 속성</a:t>
            </a:r>
            <a:endParaRPr lang="en-US" altLang="ko-KR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method : </a:t>
            </a:r>
            <a:r>
              <a:rPr lang="ko-KR" altLang="en-US" sz="2000" dirty="0" smtClean="0"/>
              <a:t>폼을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전송할 방식 선택</a:t>
            </a:r>
            <a:endParaRPr lang="en-US" altLang="ko-KR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name : </a:t>
            </a:r>
            <a:r>
              <a:rPr lang="ko-KR" altLang="en-US" sz="2000" dirty="0"/>
              <a:t> 폼을 식별하기 위한 폼의 </a:t>
            </a:r>
            <a:r>
              <a:rPr lang="ko-KR" altLang="en-US" sz="2000" dirty="0" smtClean="0"/>
              <a:t>이름</a:t>
            </a:r>
            <a:endParaRPr lang="en-US" altLang="ko-KR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action : </a:t>
            </a:r>
            <a:r>
              <a:rPr lang="ko-KR" altLang="en-US" sz="2000" dirty="0"/>
              <a:t>폼을 전송할 서버 쪽의 스크립트 파일</a:t>
            </a:r>
            <a:endParaRPr lang="en-US" altLang="ko-KR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target : </a:t>
            </a:r>
            <a:r>
              <a:rPr lang="ko-KR" altLang="en-US" sz="2000" dirty="0"/>
              <a:t> </a:t>
            </a:r>
            <a:r>
              <a:rPr lang="en-US" altLang="ko-KR" sz="2000" dirty="0"/>
              <a:t>action</a:t>
            </a:r>
            <a:r>
              <a:rPr lang="ko-KR" altLang="en-US" sz="2000" dirty="0"/>
              <a:t>에서 지정한 스크립트 파일을 현재 창이 아닌 다른 위치에 열도록 지정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7954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&lt;form&gt;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0" y="1265527"/>
            <a:ext cx="900112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27" y="4742295"/>
            <a:ext cx="30384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34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</a:t>
            </a:r>
            <a:r>
              <a:rPr lang="en-US" altLang="ko-KR" sz="3200" dirty="0" err="1" smtClean="0"/>
              <a:t>fieldset</a:t>
            </a:r>
            <a:r>
              <a:rPr lang="en-US" altLang="ko-KR" sz="3200" dirty="0" smtClean="0"/>
              <a:t>&gt; </a:t>
            </a:r>
            <a:r>
              <a:rPr lang="ko-KR" altLang="en-US" sz="3200" dirty="0" smtClean="0"/>
              <a:t>과</a:t>
            </a:r>
            <a:r>
              <a:rPr lang="en-US" altLang="ko-KR" sz="3200" dirty="0" smtClean="0"/>
              <a:t> &lt;legend&gt;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40860" y="1342417"/>
            <a:ext cx="101166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&lt;</a:t>
            </a:r>
            <a:r>
              <a:rPr lang="en-US" altLang="ko-KR" sz="2000" b="1" dirty="0" err="1" smtClean="0"/>
              <a:t>fieldset</a:t>
            </a:r>
            <a:r>
              <a:rPr lang="en-US" altLang="ko-KR" sz="2000" b="1" dirty="0" smtClean="0"/>
              <a:t>&gt; </a:t>
            </a:r>
            <a:r>
              <a:rPr lang="ko-KR" altLang="en-US" sz="2000" b="1" dirty="0" smtClean="0"/>
              <a:t>태그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폼 요소를 그룹으로 묶는 태그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&lt;</a:t>
            </a:r>
            <a:r>
              <a:rPr lang="en-US" altLang="ko-KR" sz="2000" dirty="0" err="1"/>
              <a:t>fieldset</a:t>
            </a:r>
            <a:r>
              <a:rPr lang="en-US" altLang="ko-KR" sz="2000" dirty="0"/>
              <a:t> [</a:t>
            </a:r>
            <a:r>
              <a:rPr lang="ko-KR" altLang="en-US" sz="2000" dirty="0"/>
              <a:t>속성</a:t>
            </a:r>
            <a:r>
              <a:rPr lang="en-US" altLang="ko-KR" sz="2000" dirty="0"/>
              <a:t>="</a:t>
            </a:r>
            <a:r>
              <a:rPr lang="ko-KR" altLang="en-US" sz="2000" dirty="0"/>
              <a:t>속성 값</a:t>
            </a:r>
            <a:r>
              <a:rPr lang="en-US" altLang="ko-KR" sz="2000" dirty="0"/>
              <a:t>"] &gt; ... &lt;/</a:t>
            </a:r>
            <a:r>
              <a:rPr lang="en-US" altLang="ko-KR" sz="2000" dirty="0" err="1"/>
              <a:t>fieldset</a:t>
            </a:r>
            <a:r>
              <a:rPr lang="en-US" altLang="ko-KR" sz="2000" dirty="0" smtClean="0"/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① </a:t>
            </a:r>
            <a:r>
              <a:rPr lang="en-US" altLang="ko-KR" sz="2000" dirty="0"/>
              <a:t>disabled: </a:t>
            </a:r>
            <a:r>
              <a:rPr lang="en-US" altLang="ko-KR" sz="2000" dirty="0" smtClean="0"/>
              <a:t>&lt;</a:t>
            </a:r>
            <a:r>
              <a:rPr lang="en-US" altLang="ko-KR" sz="2000" dirty="0" err="1"/>
              <a:t>fieldset</a:t>
            </a:r>
            <a:r>
              <a:rPr lang="en-US" altLang="ko-KR" sz="2000" dirty="0"/>
              <a:t>&gt; </a:t>
            </a:r>
            <a:r>
              <a:rPr lang="ko-KR" altLang="en-US" sz="2000" dirty="0"/>
              <a:t>태그의 자식 요소들을 사용할 수 없게 </a:t>
            </a:r>
            <a:r>
              <a:rPr lang="ko-KR" altLang="en-US" sz="2000" dirty="0" smtClean="0"/>
              <a:t>만든다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② </a:t>
            </a:r>
            <a:r>
              <a:rPr lang="en-US" altLang="ko-KR" sz="2000" dirty="0"/>
              <a:t>form: </a:t>
            </a:r>
            <a:r>
              <a:rPr lang="ko-KR" altLang="en-US" sz="2000" dirty="0"/>
              <a:t>현재 </a:t>
            </a:r>
            <a:r>
              <a:rPr lang="en-US" altLang="ko-KR" sz="2000" dirty="0"/>
              <a:t>&lt;</a:t>
            </a:r>
            <a:r>
              <a:rPr lang="en-US" altLang="ko-KR" sz="2000" dirty="0" err="1"/>
              <a:t>fieldset</a:t>
            </a:r>
            <a:r>
              <a:rPr lang="en-US" altLang="ko-KR" sz="2000" dirty="0"/>
              <a:t>&gt; </a:t>
            </a:r>
            <a:r>
              <a:rPr lang="ko-KR" altLang="en-US" sz="2000" dirty="0"/>
              <a:t>태그가 속해 있는 </a:t>
            </a:r>
            <a:r>
              <a:rPr lang="en-US" altLang="ko-KR" sz="2000" dirty="0"/>
              <a:t>form</a:t>
            </a:r>
            <a:r>
              <a:rPr lang="ko-KR" altLang="en-US" sz="2000" dirty="0"/>
              <a:t>의 </a:t>
            </a:r>
            <a:r>
              <a:rPr lang="ko-KR" altLang="en-US" sz="2000" dirty="0" smtClean="0"/>
              <a:t>이름 표시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③ name: </a:t>
            </a:r>
            <a:r>
              <a:rPr lang="ko-KR" altLang="en-US" sz="2000" dirty="0" smtClean="0"/>
              <a:t>서버로 </a:t>
            </a:r>
            <a:r>
              <a:rPr lang="ko-KR" altLang="en-US" sz="2000" dirty="0"/>
              <a:t>넘겨줄 </a:t>
            </a:r>
            <a:r>
              <a:rPr lang="ko-KR" altLang="en-US" sz="2000" dirty="0" smtClean="0"/>
              <a:t>이름 지정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&lt;legend&gt; </a:t>
            </a:r>
            <a:r>
              <a:rPr lang="ko-KR" altLang="en-US" sz="2000" b="1" dirty="0" smtClean="0"/>
              <a:t>태그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그룹으로 묶은 구역에 제목을 붙이는 태그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&lt;legend&gt; </a:t>
            </a:r>
            <a:r>
              <a:rPr lang="ko-KR" altLang="en-US" sz="2000" dirty="0" err="1"/>
              <a:t>필드셋의</a:t>
            </a:r>
            <a:r>
              <a:rPr lang="ko-KR" altLang="en-US" sz="2000" dirty="0"/>
              <a:t> 제목 </a:t>
            </a:r>
            <a:r>
              <a:rPr lang="en-US" altLang="ko-KR" sz="2000" dirty="0"/>
              <a:t>&lt;/legend</a:t>
            </a:r>
            <a:r>
              <a:rPr lang="en-US" altLang="ko-KR" sz="2000" dirty="0" smtClean="0"/>
              <a:t>&gt;</a:t>
            </a:r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072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6"/>
          <a:stretch/>
        </p:blipFill>
        <p:spPr bwMode="auto">
          <a:xfrm>
            <a:off x="7832435" y="1893453"/>
            <a:ext cx="4065015" cy="410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</a:t>
            </a:r>
            <a:r>
              <a:rPr lang="en-US" altLang="ko-KR" sz="3200" dirty="0" err="1" smtClean="0"/>
              <a:t>fieldset</a:t>
            </a:r>
            <a:r>
              <a:rPr lang="en-US" altLang="ko-KR" sz="3200" dirty="0" smtClean="0"/>
              <a:t>&gt; </a:t>
            </a:r>
            <a:r>
              <a:rPr lang="ko-KR" altLang="en-US" sz="3200" dirty="0" smtClean="0"/>
              <a:t>과</a:t>
            </a:r>
            <a:r>
              <a:rPr lang="en-US" altLang="ko-KR" sz="3200" dirty="0" smtClean="0"/>
              <a:t> &lt;legend&gt;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31272" y="1052945"/>
            <a:ext cx="8432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&lt;form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</a:t>
            </a:r>
            <a:r>
              <a:rPr lang="en-US" altLang="ko-KR" b="1" dirty="0"/>
              <a:t>&lt;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        </a:t>
            </a:r>
            <a:r>
              <a:rPr lang="en-US" altLang="ko-KR" b="1" dirty="0" smtClean="0"/>
              <a:t>&lt;</a:t>
            </a:r>
            <a:r>
              <a:rPr lang="en-US" altLang="ko-KR" b="1" dirty="0"/>
              <a:t>legend&gt;</a:t>
            </a:r>
            <a:r>
              <a:rPr lang="ko-KR" altLang="en-US" dirty="0"/>
              <a:t>로그인 정보</a:t>
            </a:r>
            <a:r>
              <a:rPr lang="en-US" altLang="ko-KR" b="1" dirty="0"/>
              <a:t>&lt;/legend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</a:t>
            </a:r>
            <a:r>
              <a:rPr lang="en-US" altLang="ko-KR" dirty="0"/>
              <a:t>&lt;li&gt;</a:t>
            </a:r>
            <a:r>
              <a:rPr lang="ko-KR" altLang="en-US" dirty="0"/>
              <a:t>아이디 </a:t>
            </a:r>
            <a:r>
              <a:rPr lang="en-US" altLang="ko-KR" dirty="0"/>
              <a:t>: &lt;input type="text" id="</a:t>
            </a:r>
            <a:r>
              <a:rPr lang="en-US" altLang="ko-KR" dirty="0" err="1"/>
              <a:t>user_id</a:t>
            </a:r>
            <a:r>
              <a:rPr lang="en-US" altLang="ko-KR" dirty="0"/>
              <a:t>"&gt;&lt;/li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</a:t>
            </a:r>
            <a:r>
              <a:rPr lang="en-US" altLang="ko-KR" dirty="0"/>
              <a:t>&lt;li&gt;</a:t>
            </a:r>
            <a:r>
              <a:rPr lang="ko-KR" altLang="en-US" dirty="0"/>
              <a:t>비밀번호 </a:t>
            </a:r>
            <a:r>
              <a:rPr lang="en-US" altLang="ko-KR" dirty="0"/>
              <a:t>: &lt;input type="password" id="pw"&gt;&lt;/li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/>
              <a:t>&lt;/</a:t>
            </a:r>
            <a:r>
              <a:rPr lang="en-US" altLang="ko-KR" dirty="0" err="1"/>
              <a:t>ul</a:t>
            </a:r>
            <a:r>
              <a:rPr lang="en-US" altLang="ko-KR" dirty="0" smtClean="0"/>
              <a:t>&gt;</a:t>
            </a:r>
          </a:p>
          <a:p>
            <a:r>
              <a:rPr lang="en-US" altLang="ko-KR" b="1" dirty="0" smtClean="0"/>
              <a:t>      &lt;/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r>
              <a:rPr lang="en-US" altLang="ko-KR" b="1" dirty="0" smtClean="0"/>
              <a:t>      </a:t>
            </a:r>
            <a:r>
              <a:rPr lang="en-US" altLang="ko-KR" b="1" dirty="0"/>
              <a:t>&lt;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</a:p>
          <a:p>
            <a:r>
              <a:rPr lang="en-US" altLang="ko-KR" b="1" dirty="0" smtClean="0"/>
              <a:t>        &lt;</a:t>
            </a:r>
            <a:r>
              <a:rPr lang="en-US" altLang="ko-KR" b="1" dirty="0"/>
              <a:t>legend&gt; </a:t>
            </a:r>
            <a:r>
              <a:rPr lang="ko-KR" altLang="en-US" dirty="0"/>
              <a:t>가입자 정보 </a:t>
            </a:r>
            <a:r>
              <a:rPr lang="en-US" altLang="ko-KR" b="1" dirty="0"/>
              <a:t>&lt;/legend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&lt;</a:t>
            </a:r>
            <a:r>
              <a:rPr lang="en-US" altLang="ko-KR" dirty="0"/>
              <a:t>li&gt;</a:t>
            </a:r>
            <a:r>
              <a:rPr lang="ko-KR" altLang="en-US" dirty="0"/>
              <a:t>이름 </a:t>
            </a:r>
            <a:r>
              <a:rPr lang="en-US" altLang="ko-KR" dirty="0"/>
              <a:t>: &lt;input type="text" id="</a:t>
            </a:r>
            <a:r>
              <a:rPr lang="en-US" altLang="ko-KR" dirty="0" err="1"/>
              <a:t>user_name</a:t>
            </a:r>
            <a:r>
              <a:rPr lang="en-US" altLang="ko-KR" dirty="0"/>
              <a:t>"&gt;&lt;/li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/>
              <a:t>&lt;li&gt;</a:t>
            </a:r>
            <a:r>
              <a:rPr lang="ko-KR" altLang="en-US" dirty="0"/>
              <a:t>메일 주소 </a:t>
            </a:r>
            <a:r>
              <a:rPr lang="en-US" altLang="ko-KR" dirty="0"/>
              <a:t>: &lt;input type="text" id="</a:t>
            </a:r>
            <a:r>
              <a:rPr lang="en-US" altLang="ko-KR" dirty="0" err="1"/>
              <a:t>user_mail</a:t>
            </a:r>
            <a:r>
              <a:rPr lang="en-US" altLang="ko-KR" dirty="0"/>
              <a:t>"&gt;&lt;/li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&lt;</a:t>
            </a:r>
            <a:r>
              <a:rPr lang="en-US" altLang="ko-KR" dirty="0"/>
              <a:t>li&gt;</a:t>
            </a:r>
            <a:r>
              <a:rPr lang="ko-KR" altLang="en-US" dirty="0"/>
              <a:t>생년월일 </a:t>
            </a:r>
            <a:r>
              <a:rPr lang="en-US" altLang="ko-KR" dirty="0"/>
              <a:t>: &lt;input type="text" id="birth"&gt;&lt;/li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/>
              <a:t>&lt;/</a:t>
            </a:r>
            <a:r>
              <a:rPr lang="en-US" altLang="ko-KR" dirty="0" err="1"/>
              <a:t>ul</a:t>
            </a:r>
            <a:r>
              <a:rPr lang="en-US" altLang="ko-KR" dirty="0" smtClean="0"/>
              <a:t>&gt;</a:t>
            </a:r>
          </a:p>
          <a:p>
            <a:r>
              <a:rPr lang="en-US" altLang="ko-KR" b="1" dirty="0" smtClean="0"/>
              <a:t>      &lt;/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</a:p>
          <a:p>
            <a:r>
              <a:rPr lang="en-US" altLang="ko-KR" b="1" dirty="0" smtClean="0"/>
              <a:t>      </a:t>
            </a:r>
            <a:r>
              <a:rPr lang="en-US" altLang="ko-KR" b="1" dirty="0"/>
              <a:t>&lt;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        &lt;</a:t>
            </a:r>
            <a:r>
              <a:rPr lang="en-US" altLang="ko-KR" dirty="0"/>
              <a:t>input type="submit" value="</a:t>
            </a:r>
            <a:r>
              <a:rPr lang="ko-KR" altLang="en-US" dirty="0"/>
              <a:t>가입하기</a:t>
            </a:r>
            <a:r>
              <a:rPr lang="en-US" altLang="ko-KR" dirty="0"/>
              <a:t>"&gt;&lt;/input&gt;      </a:t>
            </a:r>
            <a:endParaRPr lang="en-US" altLang="ko-KR" dirty="0" smtClean="0"/>
          </a:p>
          <a:p>
            <a:r>
              <a:rPr lang="en-US" altLang="ko-KR" dirty="0" smtClean="0"/>
              <a:t>     </a:t>
            </a:r>
            <a:r>
              <a:rPr lang="en-US" altLang="ko-KR" b="1" dirty="0" smtClean="0"/>
              <a:t> &lt;/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/>
              <a:t>form&gt;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11564" y="1385455"/>
            <a:ext cx="6437745" cy="188421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11564" y="3334325"/>
            <a:ext cx="6437745" cy="2124363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1564" y="5541818"/>
            <a:ext cx="6437745" cy="75737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46" y="819006"/>
            <a:ext cx="48768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2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1757</TotalTime>
  <Words>2438</Words>
  <Application>Microsoft Office PowerPoint</Application>
  <PresentationFormat>사용자 지정</PresentationFormat>
  <Paragraphs>327</Paragraphs>
  <Slides>54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테마</vt:lpstr>
      <vt:lpstr>폼과 관련된 태그들</vt:lpstr>
      <vt:lpstr>PowerPoint 프레젠테이션</vt:lpstr>
      <vt:lpstr>폼 만들기</vt:lpstr>
      <vt:lpstr>웹에서 만나는 폼</vt:lpstr>
      <vt:lpstr>폼이 동작하는 방법</vt:lpstr>
      <vt:lpstr>&lt;form&gt; 태그</vt:lpstr>
      <vt:lpstr>&lt;form&gt; 태그</vt:lpstr>
      <vt:lpstr>&lt;fieldset&gt; 과 &lt;legend&gt; 태그</vt:lpstr>
      <vt:lpstr>&lt;fieldset&gt; 과 &lt;legend&gt; 태그</vt:lpstr>
      <vt:lpstr>&lt;label&gt; 태그</vt:lpstr>
      <vt:lpstr>&lt;label&gt; 태그와 form 요소를 함께 사용</vt:lpstr>
      <vt:lpstr>&lt;label&gt; 태그와 form 요소를 따로 사용</vt:lpstr>
      <vt:lpstr>라디오 버튼과 체크 박스 버튼에서 사용하는 &lt;label&gt; 태그</vt:lpstr>
      <vt:lpstr>정보를 입력하는 &lt;input&gt; 태그</vt:lpstr>
      <vt:lpstr>&lt;input&gt; 태그</vt:lpstr>
      <vt:lpstr>&lt;input&gt; 태그</vt:lpstr>
      <vt:lpstr>&lt;input&gt; 태그의 type 속성</vt:lpstr>
      <vt:lpstr>&lt;input&gt; 태그의 type 속성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속성들</vt:lpstr>
      <vt:lpstr>&lt;input&gt; 태그의 속성들</vt:lpstr>
      <vt:lpstr>&lt;input&gt; 태그의 속성들</vt:lpstr>
      <vt:lpstr>&lt;input&gt; 태그의 속성들</vt:lpstr>
      <vt:lpstr>&lt;input&gt; 태그의 속성들</vt:lpstr>
      <vt:lpstr>&lt;input&gt; 태그의 속성들</vt:lpstr>
      <vt:lpstr>&lt;input&gt; 태그의 속성들</vt:lpstr>
      <vt:lpstr>여러 데이터 나열해서 보여주기 – 드롭다운 목록</vt:lpstr>
      <vt:lpstr>여러 데이터 나열해서 보여주기</vt:lpstr>
      <vt:lpstr>여러 데이터 나열해서 보여주기</vt:lpstr>
      <vt:lpstr>여러 데이터 나열해서 보여주기</vt:lpstr>
      <vt:lpstr>여러 데이터 나열해서 보여주기 – 데이터 리스트</vt:lpstr>
      <vt:lpstr>여러 데이터 나열해서 보여주기 – 데이터 리스트</vt:lpstr>
      <vt:lpstr>&lt;textarea&gt; 태그</vt:lpstr>
      <vt:lpstr>기타 다양한 폼 태그들</vt:lpstr>
      <vt:lpstr>기타 다양한 폼 태그들</vt:lpstr>
      <vt:lpstr>기타 다양한 폼 태그들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Kyunghee Ko</cp:lastModifiedBy>
  <cp:revision>78</cp:revision>
  <dcterms:created xsi:type="dcterms:W3CDTF">2013-09-01T06:28:35Z</dcterms:created>
  <dcterms:modified xsi:type="dcterms:W3CDTF">2014-04-02T05:00:53Z</dcterms:modified>
</cp:coreProperties>
</file>